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25"/>
  </p:notesMasterIdLst>
  <p:sldIdLst>
    <p:sldId id="311" r:id="rId2"/>
    <p:sldId id="312" r:id="rId3"/>
    <p:sldId id="313" r:id="rId4"/>
    <p:sldId id="314" r:id="rId5"/>
    <p:sldId id="315" r:id="rId6"/>
    <p:sldId id="316" r:id="rId7"/>
    <p:sldId id="317" r:id="rId8"/>
    <p:sldId id="318"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2" r:id="rId22"/>
    <p:sldId id="333" r:id="rId23"/>
    <p:sldId id="334" r:id="rId24"/>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123" userDrawn="1">
          <p15:clr>
            <a:srgbClr val="A4A3A4"/>
          </p15:clr>
        </p15:guide>
        <p15:guide id="2" pos="5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276" y="72"/>
      </p:cViewPr>
      <p:guideLst>
        <p:guide orient="horz" pos="1123"/>
        <p:guide pos="5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48AE19E0-861C-4399-A5C6-CE571F38EA06}" type="datetimeFigureOut">
              <a:rPr lang="en-US" altLang="en-US"/>
              <a:pPr/>
              <a:t>9/20/2019</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DC0D27D-CFFD-4DE9-B901-5182D9AC02BF}" type="slidenum">
              <a:rPr lang="en-US" altLang="en-US"/>
              <a:pPr/>
              <a:t>‹#›</a:t>
            </a:fld>
            <a:endParaRPr lang="en-US" altLang="en-US"/>
          </a:p>
        </p:txBody>
      </p:sp>
    </p:spTree>
    <p:extLst>
      <p:ext uri="{BB962C8B-B14F-4D97-AF65-F5344CB8AC3E}">
        <p14:creationId xmlns:p14="http://schemas.microsoft.com/office/powerpoint/2010/main" val="22307428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c67c0eb58_0_7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Google Shape;40;g2c67c0eb5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41" name="Google Shape;41;g2c67c0eb58_0_75: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220599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4263205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1006148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602108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1399647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1478813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322074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16</a:t>
            </a:fld>
            <a:endParaRPr/>
          </a:p>
        </p:txBody>
      </p:sp>
    </p:spTree>
    <p:extLst>
      <p:ext uri="{BB962C8B-B14F-4D97-AF65-F5344CB8AC3E}">
        <p14:creationId xmlns:p14="http://schemas.microsoft.com/office/powerpoint/2010/main" val="1377594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6888237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18</a:t>
            </a:fld>
            <a:endParaRPr/>
          </a:p>
        </p:txBody>
      </p:sp>
    </p:spTree>
    <p:extLst>
      <p:ext uri="{BB962C8B-B14F-4D97-AF65-F5344CB8AC3E}">
        <p14:creationId xmlns:p14="http://schemas.microsoft.com/office/powerpoint/2010/main" val="20910178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357498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4240382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566168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21</a:t>
            </a:fld>
            <a:endParaRPr/>
          </a:p>
        </p:txBody>
      </p:sp>
    </p:spTree>
    <p:extLst>
      <p:ext uri="{BB962C8B-B14F-4D97-AF65-F5344CB8AC3E}">
        <p14:creationId xmlns:p14="http://schemas.microsoft.com/office/powerpoint/2010/main" val="2992169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42818106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c84d18468_1_13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Google Shape;186;g2c84d18468_1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187" name="Google Shape;187;g2c84d18468_1_13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23</a:t>
            </a:fld>
            <a:endParaRPr/>
          </a:p>
        </p:txBody>
      </p:sp>
    </p:spTree>
    <p:extLst>
      <p:ext uri="{BB962C8B-B14F-4D97-AF65-F5344CB8AC3E}">
        <p14:creationId xmlns:p14="http://schemas.microsoft.com/office/powerpoint/2010/main" val="4030464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c67c0eb58_0_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Google Shape;75;g2c67c0eb5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76" name="Google Shape;76;g2c67c0eb58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15958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336794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2875447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1348062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2466203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3708333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c67c0eb58_0_3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2c67c0eb58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88" name="Google Shape;88;g2c67c0eb58_0_33: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347191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74628D-E114-49F2-952F-A80224BF7F81}" type="datetimeFigureOut">
              <a:rPr lang="en-US" altLang="en-US"/>
              <a:pPr/>
              <a:t>9/20/2019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7D3AD05-CC3B-4ACF-9A39-3C74FFC5E463}" type="slidenum">
              <a:rPr lang="en-US" altLang="en-US"/>
              <a:pPr/>
              <a:t>‹#›</a:t>
            </a:fld>
            <a:endParaRPr lang="en-US" altLang="en-US"/>
          </a:p>
        </p:txBody>
      </p:sp>
    </p:spTree>
    <p:extLst>
      <p:ext uri="{BB962C8B-B14F-4D97-AF65-F5344CB8AC3E}">
        <p14:creationId xmlns:p14="http://schemas.microsoft.com/office/powerpoint/2010/main" val="210560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4BD6AF-F214-4A4B-8149-2A17F05E9BE3}" type="datetimeFigureOut">
              <a:rPr lang="en-US" altLang="en-US"/>
              <a:pPr/>
              <a:t>9/20/2019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AF19D57-DA6D-4BCA-B516-282C08D3D5E9}" type="slidenum">
              <a:rPr lang="en-US" altLang="en-US"/>
              <a:pPr/>
              <a:t>‹#›</a:t>
            </a:fld>
            <a:endParaRPr lang="en-US" altLang="en-US"/>
          </a:p>
        </p:txBody>
      </p:sp>
    </p:spTree>
    <p:extLst>
      <p:ext uri="{BB962C8B-B14F-4D97-AF65-F5344CB8AC3E}">
        <p14:creationId xmlns:p14="http://schemas.microsoft.com/office/powerpoint/2010/main" val="162337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7CB3413-B609-4BC9-B1B3-F8F4C2D2ABDF}" type="datetimeFigureOut">
              <a:rPr lang="en-US" altLang="en-US"/>
              <a:pPr/>
              <a:t>9/20/2019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1C79EDB-B915-40B4-B19D-0154392616E5}" type="slidenum">
              <a:rPr lang="en-US" altLang="en-US"/>
              <a:pPr/>
              <a:t>‹#›</a:t>
            </a:fld>
            <a:endParaRPr lang="en-US" altLang="en-US"/>
          </a:p>
        </p:txBody>
      </p:sp>
    </p:spTree>
    <p:extLst>
      <p:ext uri="{BB962C8B-B14F-4D97-AF65-F5344CB8AC3E}">
        <p14:creationId xmlns:p14="http://schemas.microsoft.com/office/powerpoint/2010/main" val="13411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1"/>
        <p:cNvGrpSpPr/>
        <p:nvPr/>
      </p:nvGrpSpPr>
      <p:grpSpPr>
        <a:xfrm>
          <a:off x="0" y="0"/>
          <a:ext cx="0" cy="0"/>
          <a:chOff x="0" y="0"/>
          <a:chExt cx="0" cy="0"/>
        </a:xfrm>
      </p:grpSpPr>
      <p:pic>
        <p:nvPicPr>
          <p:cNvPr id="2" name="Shape 12" descr="INTELLUS_PPT_Template_Working_R3-01.png"/>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7671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Brand Purple Content Slide">
  <p:cSld name="1_Brand Purple Content Slide">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0" y="6146850"/>
            <a:ext cx="9144000" cy="711300"/>
          </a:xfrm>
          <a:prstGeom prst="rect">
            <a:avLst/>
          </a:prstGeom>
          <a:solidFill>
            <a:srgbClr val="70208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20" name="Google Shape;20;p4"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21" name="Google Shape;21;p4"/>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22" name="Google Shape;22;p4"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232507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Light Purple Content Slide">
  <p:cSld name="1_Light Purple Content Slide">
    <p:bg>
      <p:bgPr>
        <a:solidFill>
          <a:schemeClr val="lt1"/>
        </a:solidFill>
        <a:effectLst/>
      </p:bgPr>
    </p:bg>
    <p:spTree>
      <p:nvGrpSpPr>
        <p:cNvPr id="1" name="Shape 28"/>
        <p:cNvGrpSpPr/>
        <p:nvPr/>
      </p:nvGrpSpPr>
      <p:grpSpPr>
        <a:xfrm>
          <a:off x="0" y="0"/>
          <a:ext cx="0" cy="0"/>
          <a:chOff x="0" y="0"/>
          <a:chExt cx="0" cy="0"/>
        </a:xfrm>
      </p:grpSpPr>
      <p:sp>
        <p:nvSpPr>
          <p:cNvPr id="29" name="Google Shape;29;p6"/>
          <p:cNvSpPr/>
          <p:nvPr/>
        </p:nvSpPr>
        <p:spPr>
          <a:xfrm>
            <a:off x="0" y="6146850"/>
            <a:ext cx="9144000" cy="711300"/>
          </a:xfrm>
          <a:prstGeom prst="rect">
            <a:avLst/>
          </a:prstGeom>
          <a:solidFill>
            <a:srgbClr val="96005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0" name="Google Shape;30;p6" descr="Intellus Learning Open Courses Logo" title="Intellus Learning Open Courses"/>
          <p:cNvPicPr preferRelativeResize="0"/>
          <p:nvPr/>
        </p:nvPicPr>
        <p:blipFill>
          <a:blip r:embed="rId2">
            <a:alphaModFix/>
          </a:blip>
          <a:stretch>
            <a:fillRect/>
          </a:stretch>
        </p:blipFill>
        <p:spPr>
          <a:xfrm>
            <a:off x="174175" y="6146800"/>
            <a:ext cx="2133601" cy="711200"/>
          </a:xfrm>
          <a:prstGeom prst="rect">
            <a:avLst/>
          </a:prstGeom>
          <a:noFill/>
          <a:ln>
            <a:noFill/>
          </a:ln>
        </p:spPr>
      </p:pic>
      <p:sp>
        <p:nvSpPr>
          <p:cNvPr id="31" name="Google Shape;31;p6"/>
          <p:cNvSpPr txBox="1">
            <a:spLocks noGrp="1"/>
          </p:cNvSpPr>
          <p:nvPr>
            <p:ph type="sldNum" idx="12"/>
          </p:nvPr>
        </p:nvSpPr>
        <p:spPr>
          <a:xfrm>
            <a:off x="6930825" y="6206977"/>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b="0" i="0" u="none" strike="noStrike" cap="none">
                <a:solidFill>
                  <a:schemeClr val="lt1"/>
                </a:solidFill>
                <a:latin typeface="Quicksand"/>
                <a:ea typeface="Quicksand"/>
                <a:cs typeface="Quicksand"/>
                <a:sym typeface="Quicksand"/>
              </a:defRPr>
            </a:lvl1pPr>
            <a:lvl2pPr marL="0" marR="0" lvl="1" indent="0" algn="r" rtl="0">
              <a:spcBef>
                <a:spcPts val="0"/>
              </a:spcBef>
              <a:buNone/>
              <a:defRPr sz="1600" b="0" i="0" u="none" strike="noStrike" cap="none">
                <a:solidFill>
                  <a:schemeClr val="lt1"/>
                </a:solidFill>
                <a:latin typeface="Quicksand"/>
                <a:ea typeface="Quicksand"/>
                <a:cs typeface="Quicksand"/>
                <a:sym typeface="Quicksand"/>
              </a:defRPr>
            </a:lvl2pPr>
            <a:lvl3pPr marL="0" marR="0" lvl="2" indent="0" algn="r" rtl="0">
              <a:spcBef>
                <a:spcPts val="0"/>
              </a:spcBef>
              <a:buNone/>
              <a:defRPr sz="1600" b="0" i="0" u="none" strike="noStrike" cap="none">
                <a:solidFill>
                  <a:schemeClr val="lt1"/>
                </a:solidFill>
                <a:latin typeface="Quicksand"/>
                <a:ea typeface="Quicksand"/>
                <a:cs typeface="Quicksand"/>
                <a:sym typeface="Quicksand"/>
              </a:defRPr>
            </a:lvl3pPr>
            <a:lvl4pPr marL="0" marR="0" lvl="3" indent="0" algn="r" rtl="0">
              <a:spcBef>
                <a:spcPts val="0"/>
              </a:spcBef>
              <a:buNone/>
              <a:defRPr sz="1600" b="0" i="0" u="none" strike="noStrike" cap="none">
                <a:solidFill>
                  <a:schemeClr val="lt1"/>
                </a:solidFill>
                <a:latin typeface="Quicksand"/>
                <a:ea typeface="Quicksand"/>
                <a:cs typeface="Quicksand"/>
                <a:sym typeface="Quicksand"/>
              </a:defRPr>
            </a:lvl4pPr>
            <a:lvl5pPr marL="0" marR="0" lvl="4" indent="0" algn="r" rtl="0">
              <a:spcBef>
                <a:spcPts val="0"/>
              </a:spcBef>
              <a:buNone/>
              <a:defRPr sz="1600" b="0" i="0" u="none" strike="noStrike" cap="none">
                <a:solidFill>
                  <a:schemeClr val="lt1"/>
                </a:solidFill>
                <a:latin typeface="Quicksand"/>
                <a:ea typeface="Quicksand"/>
                <a:cs typeface="Quicksand"/>
                <a:sym typeface="Quicksand"/>
              </a:defRPr>
            </a:lvl5pPr>
            <a:lvl6pPr marL="0" marR="0" lvl="5" indent="0" algn="r" rtl="0">
              <a:spcBef>
                <a:spcPts val="0"/>
              </a:spcBef>
              <a:buNone/>
              <a:defRPr sz="1600" b="0" i="0" u="none" strike="noStrike" cap="none">
                <a:solidFill>
                  <a:schemeClr val="lt1"/>
                </a:solidFill>
                <a:latin typeface="Quicksand"/>
                <a:ea typeface="Quicksand"/>
                <a:cs typeface="Quicksand"/>
                <a:sym typeface="Quicksand"/>
              </a:defRPr>
            </a:lvl6pPr>
            <a:lvl7pPr marL="0" marR="0" lvl="6" indent="0" algn="r" rtl="0">
              <a:spcBef>
                <a:spcPts val="0"/>
              </a:spcBef>
              <a:buNone/>
              <a:defRPr sz="1600" b="0" i="0" u="none" strike="noStrike" cap="none">
                <a:solidFill>
                  <a:schemeClr val="lt1"/>
                </a:solidFill>
                <a:latin typeface="Quicksand"/>
                <a:ea typeface="Quicksand"/>
                <a:cs typeface="Quicksand"/>
                <a:sym typeface="Quicksand"/>
              </a:defRPr>
            </a:lvl7pPr>
            <a:lvl8pPr marL="0" marR="0" lvl="7" indent="0" algn="r" rtl="0">
              <a:spcBef>
                <a:spcPts val="0"/>
              </a:spcBef>
              <a:buNone/>
              <a:defRPr sz="1600" b="0" i="0" u="none" strike="noStrike" cap="none">
                <a:solidFill>
                  <a:schemeClr val="lt1"/>
                </a:solidFill>
                <a:latin typeface="Quicksand"/>
                <a:ea typeface="Quicksand"/>
                <a:cs typeface="Quicksand"/>
                <a:sym typeface="Quicksand"/>
              </a:defRPr>
            </a:lvl8pPr>
            <a:lvl9pPr marL="0" marR="0" lvl="8" indent="0" algn="r" rtl="0">
              <a:spcBef>
                <a:spcPts val="0"/>
              </a:spcBef>
              <a:buNone/>
              <a:defRPr sz="1600" b="0" i="0" u="none" strike="noStrike" cap="none">
                <a:solidFill>
                  <a:schemeClr val="lt1"/>
                </a:solidFill>
                <a:latin typeface="Quicksand"/>
                <a:ea typeface="Quicksand"/>
                <a:cs typeface="Quicksand"/>
                <a:sym typeface="Quicksand"/>
              </a:defRPr>
            </a:lvl9pPr>
          </a:lstStyle>
          <a:p>
            <a:pPr marL="0" lvl="0" indent="0">
              <a:spcBef>
                <a:spcPts val="0"/>
              </a:spcBef>
              <a:spcAft>
                <a:spcPts val="0"/>
              </a:spcAft>
              <a:buNone/>
            </a:pPr>
            <a:fld id="{00000000-1234-1234-1234-123412341234}" type="slidenum">
              <a:rPr lang="en-US"/>
              <a:t>‹#›</a:t>
            </a:fld>
            <a:endParaRPr/>
          </a:p>
        </p:txBody>
      </p:sp>
      <p:pic>
        <p:nvPicPr>
          <p:cNvPr id="32" name="Google Shape;32;p6" descr="Creative Commons Attribution 4.0 International License" title="CC-BY"/>
          <p:cNvPicPr preferRelativeResize="0"/>
          <p:nvPr/>
        </p:nvPicPr>
        <p:blipFill>
          <a:blip r:embed="rId3">
            <a:alphaModFix/>
          </a:blip>
          <a:stretch>
            <a:fillRect/>
          </a:stretch>
        </p:blipFill>
        <p:spPr>
          <a:xfrm>
            <a:off x="8083350" y="6620164"/>
            <a:ext cx="977125" cy="182975"/>
          </a:xfrm>
          <a:prstGeom prst="rect">
            <a:avLst/>
          </a:prstGeom>
          <a:noFill/>
          <a:ln>
            <a:noFill/>
          </a:ln>
        </p:spPr>
      </p:pic>
    </p:spTree>
    <p:extLst>
      <p:ext uri="{BB962C8B-B14F-4D97-AF65-F5344CB8AC3E}">
        <p14:creationId xmlns:p14="http://schemas.microsoft.com/office/powerpoint/2010/main" val="328722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CB261C0-CF3B-4492-BEAC-2A4687192972}" type="datetimeFigureOut">
              <a:rPr lang="en-US" altLang="en-US"/>
              <a:pPr/>
              <a:t>9/20/2019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0533A4-0DA7-48E7-8BEA-2D733F05E01A}" type="slidenum">
              <a:rPr lang="en-US" altLang="en-US"/>
              <a:pPr/>
              <a:t>‹#›</a:t>
            </a:fld>
            <a:endParaRPr lang="en-US" altLang="en-US"/>
          </a:p>
        </p:txBody>
      </p:sp>
    </p:spTree>
    <p:extLst>
      <p:ext uri="{BB962C8B-B14F-4D97-AF65-F5344CB8AC3E}">
        <p14:creationId xmlns:p14="http://schemas.microsoft.com/office/powerpoint/2010/main" val="199965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0490F63-2BD2-4BE2-997F-3B63F3399F1B}" type="datetimeFigureOut">
              <a:rPr lang="en-US" altLang="en-US"/>
              <a:pPr/>
              <a:t>9/20/2019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3A0A157-1D01-414A-8F66-4E5657440533}" type="slidenum">
              <a:rPr lang="en-US" altLang="en-US"/>
              <a:pPr/>
              <a:t>‹#›</a:t>
            </a:fld>
            <a:endParaRPr lang="en-US" altLang="en-US"/>
          </a:p>
        </p:txBody>
      </p:sp>
    </p:spTree>
    <p:extLst>
      <p:ext uri="{BB962C8B-B14F-4D97-AF65-F5344CB8AC3E}">
        <p14:creationId xmlns:p14="http://schemas.microsoft.com/office/powerpoint/2010/main" val="142637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7ED68E5-2FA8-4AF9-85E1-8CB423A40B52}" type="datetimeFigureOut">
              <a:rPr lang="en-US" altLang="en-US"/>
              <a:pPr/>
              <a:t>9/20/2019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904924C-3B6E-4393-A15B-FDEF56FBDFB0}" type="slidenum">
              <a:rPr lang="en-US" altLang="en-US"/>
              <a:pPr/>
              <a:t>‹#›</a:t>
            </a:fld>
            <a:endParaRPr lang="en-US" altLang="en-US"/>
          </a:p>
        </p:txBody>
      </p:sp>
    </p:spTree>
    <p:extLst>
      <p:ext uri="{BB962C8B-B14F-4D97-AF65-F5344CB8AC3E}">
        <p14:creationId xmlns:p14="http://schemas.microsoft.com/office/powerpoint/2010/main" val="280121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2B67D8E-2DCC-42CE-A88F-7D2FAAC4605E}" type="datetimeFigureOut">
              <a:rPr lang="en-US" altLang="en-US"/>
              <a:pPr/>
              <a:t>9/20/2019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85F4CC4-CE45-470F-8A7F-DEE449CA0310}" type="slidenum">
              <a:rPr lang="en-US" altLang="en-US"/>
              <a:pPr/>
              <a:t>‹#›</a:t>
            </a:fld>
            <a:endParaRPr lang="en-US" altLang="en-US"/>
          </a:p>
        </p:txBody>
      </p:sp>
    </p:spTree>
    <p:extLst>
      <p:ext uri="{BB962C8B-B14F-4D97-AF65-F5344CB8AC3E}">
        <p14:creationId xmlns:p14="http://schemas.microsoft.com/office/powerpoint/2010/main" val="77552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9CD08AC-25FC-400F-96CC-500668E47BD2}" type="datetimeFigureOut">
              <a:rPr lang="en-US" altLang="en-US"/>
              <a:pPr/>
              <a:t>9/20/2019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D37610F-D31B-4215-B1BD-3AD91A2C065B}" type="slidenum">
              <a:rPr lang="en-US" altLang="en-US"/>
              <a:pPr/>
              <a:t>‹#›</a:t>
            </a:fld>
            <a:endParaRPr lang="en-US" altLang="en-US"/>
          </a:p>
        </p:txBody>
      </p:sp>
    </p:spTree>
    <p:extLst>
      <p:ext uri="{BB962C8B-B14F-4D97-AF65-F5344CB8AC3E}">
        <p14:creationId xmlns:p14="http://schemas.microsoft.com/office/powerpoint/2010/main" val="162316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6DA5EFD-3847-4128-9C75-C2D1C1E45BCF}" type="datetimeFigureOut">
              <a:rPr lang="en-US" altLang="en-US"/>
              <a:pPr/>
              <a:t>9/20/2019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0DC7349-66E6-422B-AA32-C2924616AF25}" type="slidenum">
              <a:rPr lang="en-US" altLang="en-US"/>
              <a:pPr/>
              <a:t>‹#›</a:t>
            </a:fld>
            <a:endParaRPr lang="en-US" altLang="en-US"/>
          </a:p>
        </p:txBody>
      </p:sp>
    </p:spTree>
    <p:extLst>
      <p:ext uri="{BB962C8B-B14F-4D97-AF65-F5344CB8AC3E}">
        <p14:creationId xmlns:p14="http://schemas.microsoft.com/office/powerpoint/2010/main" val="378798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467EC1B-9398-441F-A3A4-17B7F8B73EB5}" type="datetimeFigureOut">
              <a:rPr lang="en-US" altLang="en-US"/>
              <a:pPr/>
              <a:t>9/20/2019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5482843-5161-4954-A556-E99209C43879}" type="slidenum">
              <a:rPr lang="en-US" altLang="en-US"/>
              <a:pPr/>
              <a:t>‹#›</a:t>
            </a:fld>
            <a:endParaRPr lang="en-US" altLang="en-US"/>
          </a:p>
        </p:txBody>
      </p:sp>
    </p:spTree>
    <p:extLst>
      <p:ext uri="{BB962C8B-B14F-4D97-AF65-F5344CB8AC3E}">
        <p14:creationId xmlns:p14="http://schemas.microsoft.com/office/powerpoint/2010/main" val="60667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B5A9779-A83F-4BB4-B90E-ECD5033C1DBB}" type="datetimeFigureOut">
              <a:rPr lang="en-US" altLang="en-US"/>
              <a:pPr/>
              <a:t>9/20/2019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845311F-B54B-41EE-B5D4-1FB9843F87A3}" type="slidenum">
              <a:rPr lang="en-US" altLang="en-US"/>
              <a:pPr/>
              <a:t>‹#›</a:t>
            </a:fld>
            <a:endParaRPr lang="en-US" altLang="en-US"/>
          </a:p>
        </p:txBody>
      </p:sp>
    </p:spTree>
    <p:extLst>
      <p:ext uri="{BB962C8B-B14F-4D97-AF65-F5344CB8AC3E}">
        <p14:creationId xmlns:p14="http://schemas.microsoft.com/office/powerpoint/2010/main" val="314965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defRPr>
            </a:lvl1pPr>
          </a:lstStyle>
          <a:p>
            <a:fld id="{02DDBB57-03CB-457D-9B9D-1D14A90A76B5}" type="datetimeFigureOut">
              <a:rPr lang="en-US" altLang="en-US"/>
              <a:pPr/>
              <a:t>9/20/2019</a:t>
            </a:fld>
            <a:endParaRPr lang="en-US" alt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783125EC-278A-4EA6-BE62-2F4A05CDE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7" r:id="rId12"/>
    <p:sldLayoutId id="2147484178" r:id="rId13"/>
    <p:sldLayoutId id="2147484179" r:id="rId14"/>
  </p:sldLayoutIdLst>
  <p:hf sldNum="0" hdr="0" ftr="0" dt="0"/>
  <p:txStyles>
    <p:title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S PGothic" charset="0"/>
        </a:defRPr>
      </a:lvl2pPr>
      <a:lvl3pPr marL="857250" indent="-171450" algn="l" defTabSz="34290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S PGothic" charset="0"/>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S PGothic"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S PGothic"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9"/>
          <p:cNvSpPr txBox="1"/>
          <p:nvPr/>
        </p:nvSpPr>
        <p:spPr>
          <a:xfrm>
            <a:off x="536850" y="6279318"/>
            <a:ext cx="9144000" cy="3651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US" sz="1100" dirty="0"/>
              <a:t>This work is licensed under a Creative Commons </a:t>
            </a:r>
            <a:r>
              <a:rPr lang="en-US" sz="1100" u="sng" dirty="0">
                <a:solidFill>
                  <a:srgbClr val="1155CC"/>
                </a:solidFill>
                <a:hlinkClick r:id="rId3"/>
              </a:rPr>
              <a:t>Attribution 4.0 International</a:t>
            </a:r>
            <a:r>
              <a:rPr lang="en-US" sz="1100" dirty="0"/>
              <a:t> License.</a:t>
            </a:r>
            <a:endParaRPr sz="1100" dirty="0"/>
          </a:p>
        </p:txBody>
      </p:sp>
      <p:pic>
        <p:nvPicPr>
          <p:cNvPr id="44" name="Google Shape;44;p9" descr="CC-BY symbol"/>
          <p:cNvPicPr preferRelativeResize="0"/>
          <p:nvPr/>
        </p:nvPicPr>
        <p:blipFill>
          <a:blip r:embed="rId4">
            <a:alphaModFix/>
          </a:blip>
          <a:stretch>
            <a:fillRect/>
          </a:stretch>
        </p:blipFill>
        <p:spPr>
          <a:xfrm>
            <a:off x="626050" y="6240068"/>
            <a:ext cx="1259275" cy="443600"/>
          </a:xfrm>
          <a:prstGeom prst="rect">
            <a:avLst/>
          </a:prstGeom>
          <a:noFill/>
          <a:ln>
            <a:noFill/>
          </a:ln>
        </p:spPr>
      </p:pic>
    </p:spTree>
    <p:extLst>
      <p:ext uri="{BB962C8B-B14F-4D97-AF65-F5344CB8AC3E}">
        <p14:creationId xmlns:p14="http://schemas.microsoft.com/office/powerpoint/2010/main" val="213725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10</a:t>
            </a:fld>
            <a:endParaRPr/>
          </a:p>
        </p:txBody>
      </p:sp>
      <p:sp>
        <p:nvSpPr>
          <p:cNvPr id="3" name="Content Placeholder 2"/>
          <p:cNvSpPr>
            <a:spLocks noGrp="1"/>
          </p:cNvSpPr>
          <p:nvPr/>
        </p:nvSpPr>
        <p:spPr bwMode="auto">
          <a:xfrm>
            <a:off x="739378" y="1897857"/>
            <a:ext cx="7747397" cy="32837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spcBef>
                <a:spcPct val="0"/>
              </a:spcBef>
              <a:spcAft>
                <a:spcPts val="900"/>
              </a:spcAft>
              <a:buNone/>
              <a:defRPr/>
            </a:pPr>
            <a:r>
              <a:rPr lang="en-US" altLang="en-US" sz="1950" dirty="0"/>
              <a:t>Hydrogen bonds and van der Waals interactions are relatively weak bonds that occur frequently in nature. </a:t>
            </a:r>
          </a:p>
          <a:p>
            <a:pPr marL="0" indent="0" eaLnBrk="1" hangingPunct="1">
              <a:spcBef>
                <a:spcPct val="0"/>
              </a:spcBef>
              <a:spcAft>
                <a:spcPts val="900"/>
              </a:spcAft>
              <a:buNone/>
              <a:defRPr/>
            </a:pPr>
            <a:r>
              <a:rPr lang="en-US" altLang="en-US" sz="1950" b="1" dirty="0"/>
              <a:t>Hydrogen bonds</a:t>
            </a:r>
            <a:r>
              <a:rPr lang="en-US" altLang="en-US" sz="1950" dirty="0"/>
              <a:t> occur between slightly positive and slightly negative charges of polar covalent molecules, like water.</a:t>
            </a:r>
          </a:p>
          <a:p>
            <a:pPr marL="0" indent="0" eaLnBrk="1" hangingPunct="1">
              <a:spcBef>
                <a:spcPct val="0"/>
              </a:spcBef>
              <a:spcAft>
                <a:spcPts val="900"/>
              </a:spcAft>
              <a:buNone/>
              <a:defRPr/>
            </a:pPr>
            <a:r>
              <a:rPr lang="en-US" altLang="en-US" sz="1950" b="1" dirty="0"/>
              <a:t>Van der Waals interactions </a:t>
            </a:r>
            <a:r>
              <a:rPr lang="en-US" altLang="en-US" sz="1950" dirty="0"/>
              <a:t>are similar to hydrogen bonds but do not require a hydrogen atom. </a:t>
            </a:r>
            <a:endParaRPr lang="en-US" altLang="en-US" sz="1950" b="1" dirty="0"/>
          </a:p>
          <a:p>
            <a:pPr marL="0" indent="0" eaLnBrk="1" hangingPunct="1">
              <a:spcBef>
                <a:spcPct val="0"/>
              </a:spcBef>
              <a:spcAft>
                <a:spcPts val="900"/>
              </a:spcAft>
              <a:buNone/>
              <a:defRPr/>
            </a:pPr>
            <a:endParaRPr lang="en-US" altLang="en-US" sz="1950" dirty="0"/>
          </a:p>
        </p:txBody>
      </p:sp>
      <p:sp>
        <p:nvSpPr>
          <p:cNvPr id="4" name="Title 2"/>
          <p:cNvSpPr txBox="1">
            <a:spLocks/>
          </p:cNvSpPr>
          <p:nvPr/>
        </p:nvSpPr>
        <p:spPr bwMode="auto">
          <a:xfrm>
            <a:off x="239316" y="927497"/>
            <a:ext cx="868203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Bonds: hydrogen and van der Waals interactions</a:t>
            </a:r>
            <a:endParaRPr lang="en-US" sz="3000" b="1" dirty="0">
              <a:ea typeface="+mj-ea"/>
              <a:cs typeface="+mj-cs"/>
            </a:endParaRPr>
          </a:p>
        </p:txBody>
      </p:sp>
    </p:spTree>
    <p:extLst>
      <p:ext uri="{BB962C8B-B14F-4D97-AF65-F5344CB8AC3E}">
        <p14:creationId xmlns:p14="http://schemas.microsoft.com/office/powerpoint/2010/main" val="1398704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3" name="Content Placeholder 2"/>
          <p:cNvSpPr>
            <a:spLocks noGrp="1"/>
          </p:cNvSpPr>
          <p:nvPr/>
        </p:nvSpPr>
        <p:spPr bwMode="auto">
          <a:xfrm>
            <a:off x="748904" y="1888332"/>
            <a:ext cx="7802165"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Water is one of the most abundant molecules in living things and is the one molecule most critical to life on Earth.</a:t>
            </a:r>
          </a:p>
          <a:p>
            <a:pPr eaLnBrk="1" hangingPunct="1">
              <a:spcAft>
                <a:spcPts val="900"/>
              </a:spcAft>
            </a:pPr>
            <a:r>
              <a:rPr lang="en-US" altLang="en-US" sz="1950"/>
              <a:t>Approximately 60 to 70 percent of the human body is composed of water. </a:t>
            </a:r>
          </a:p>
          <a:p>
            <a:pPr eaLnBrk="1" hangingPunct="1">
              <a:spcAft>
                <a:spcPts val="900"/>
              </a:spcAft>
            </a:pPr>
            <a:r>
              <a:rPr lang="en-US" altLang="en-US" sz="1950"/>
              <a:t>Water is a key ingredient in the process of photosynthesis, the mechanism by which most plants obtain energy.</a:t>
            </a:r>
          </a:p>
        </p:txBody>
      </p:sp>
      <p:sp>
        <p:nvSpPr>
          <p:cNvPr id="4" name="Title 2"/>
          <p:cNvSpPr txBox="1">
            <a:spLocks/>
          </p:cNvSpPr>
          <p:nvPr/>
        </p:nvSpPr>
        <p:spPr bwMode="auto">
          <a:xfrm>
            <a:off x="448866"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Water is critical to life</a:t>
            </a:r>
            <a:endParaRPr lang="en-US" sz="3000" b="1" dirty="0">
              <a:ea typeface="+mj-ea"/>
              <a:cs typeface="+mj-cs"/>
            </a:endParaRPr>
          </a:p>
        </p:txBody>
      </p:sp>
    </p:spTree>
    <p:extLst>
      <p:ext uri="{BB962C8B-B14F-4D97-AF65-F5344CB8AC3E}">
        <p14:creationId xmlns:p14="http://schemas.microsoft.com/office/powerpoint/2010/main" val="408002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12</a:t>
            </a:fld>
            <a:endParaRPr/>
          </a:p>
        </p:txBody>
      </p:sp>
      <p:sp>
        <p:nvSpPr>
          <p:cNvPr id="3" name="Content Placeholder 2"/>
          <p:cNvSpPr>
            <a:spLocks noGrp="1"/>
          </p:cNvSpPr>
          <p:nvPr/>
        </p:nvSpPr>
        <p:spPr bwMode="auto">
          <a:xfrm>
            <a:off x="756047" y="1888332"/>
            <a:ext cx="7805738"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Water is a polar molecule, which means that there is a slight positive charge on each hydrogen atom and a slight negative charge on each oxygen atom.</a:t>
            </a:r>
          </a:p>
          <a:p>
            <a:pPr eaLnBrk="1" hangingPunct="1">
              <a:spcAft>
                <a:spcPts val="900"/>
              </a:spcAft>
              <a:buFont typeface="Arial" panose="020B0604020202020204" pitchFamily="34" charset="0"/>
              <a:buChar char="•"/>
            </a:pPr>
            <a:r>
              <a:rPr lang="en-US" altLang="en-US" sz="1950"/>
              <a:t>When a substance forms hydrogen bonds with water, it can dissolve in water and is </a:t>
            </a:r>
            <a:r>
              <a:rPr lang="en-US" altLang="en-US" sz="1950" b="1"/>
              <a:t>hydrophilic</a:t>
            </a:r>
            <a:r>
              <a:rPr lang="en-US" altLang="en-US" sz="1950"/>
              <a:t> (“water-loving”).</a:t>
            </a:r>
          </a:p>
          <a:p>
            <a:pPr eaLnBrk="1" hangingPunct="1">
              <a:spcAft>
                <a:spcPts val="900"/>
              </a:spcAft>
              <a:buFont typeface="Arial" panose="020B0604020202020204" pitchFamily="34" charset="0"/>
              <a:buChar char="•"/>
            </a:pPr>
            <a:r>
              <a:rPr lang="en-US" altLang="en-US" sz="1950"/>
              <a:t>Nonpolar substances like lipids do not readily form hydrogen bonds, and therefore will not dissolve in water. These nonpolar compounds are </a:t>
            </a:r>
            <a:r>
              <a:rPr lang="en-US" altLang="en-US" sz="1950" b="1"/>
              <a:t>hydrophobic</a:t>
            </a:r>
            <a:r>
              <a:rPr lang="en-US" altLang="en-US" sz="1950"/>
              <a:t> (“water-fearing”).</a:t>
            </a:r>
          </a:p>
          <a:p>
            <a:pPr eaLnBrk="1" hangingPunct="1">
              <a:spcAft>
                <a:spcPts val="900"/>
              </a:spcAft>
            </a:pPr>
            <a:endParaRPr lang="en-US" altLang="en-US" sz="1950"/>
          </a:p>
          <a:p>
            <a:pPr eaLnBrk="1" hangingPunct="1">
              <a:spcAft>
                <a:spcPts val="900"/>
              </a:spcAft>
            </a:pPr>
            <a:endParaRPr lang="en-US" altLang="en-US" sz="1950"/>
          </a:p>
        </p:txBody>
      </p:sp>
      <p:sp>
        <p:nvSpPr>
          <p:cNvPr id="4" name="Title 2"/>
          <p:cNvSpPr txBox="1">
            <a:spLocks/>
          </p:cNvSpPr>
          <p:nvPr/>
        </p:nvSpPr>
        <p:spPr bwMode="auto">
          <a:xfrm>
            <a:off x="461963"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Properties of water: polarity </a:t>
            </a:r>
            <a:endParaRPr lang="en-US" sz="3000" b="1" dirty="0">
              <a:ea typeface="+mj-ea"/>
              <a:cs typeface="+mj-cs"/>
            </a:endParaRPr>
          </a:p>
        </p:txBody>
      </p:sp>
    </p:spTree>
    <p:extLst>
      <p:ext uri="{BB962C8B-B14F-4D97-AF65-F5344CB8AC3E}">
        <p14:creationId xmlns:p14="http://schemas.microsoft.com/office/powerpoint/2010/main" val="280672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13</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b="1"/>
              <a:t>Temperature </a:t>
            </a:r>
            <a:r>
              <a:rPr lang="en-US" altLang="en-US" sz="1950"/>
              <a:t>is the measure of motion in molecules. The hydrogen bonds in water allow it to absorb and release energy with only a minimal change in temperature.</a:t>
            </a:r>
          </a:p>
          <a:p>
            <a:pPr eaLnBrk="1" hangingPunct="1">
              <a:spcAft>
                <a:spcPts val="900"/>
              </a:spcAft>
            </a:pPr>
            <a:r>
              <a:rPr lang="en-US" altLang="en-US" sz="1950" b="1"/>
              <a:t>Evaporation</a:t>
            </a:r>
            <a:r>
              <a:rPr lang="en-US" altLang="en-US" sz="1950"/>
              <a:t> is an important process for both plants and animals; it occurs when more hydrogen bonds are being destroyed than are being formed.</a:t>
            </a:r>
          </a:p>
        </p:txBody>
      </p:sp>
      <p:sp>
        <p:nvSpPr>
          <p:cNvPr id="4" name="Title 2"/>
          <p:cNvSpPr txBox="1">
            <a:spLocks/>
          </p:cNvSpPr>
          <p:nvPr/>
        </p:nvSpPr>
        <p:spPr bwMode="auto">
          <a:xfrm>
            <a:off x="441722"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Properties of water: temperature </a:t>
            </a:r>
            <a:endParaRPr lang="en-US" sz="3000" b="1" dirty="0">
              <a:ea typeface="+mj-ea"/>
              <a:cs typeface="+mj-cs"/>
            </a:endParaRPr>
          </a:p>
        </p:txBody>
      </p:sp>
    </p:spTree>
    <p:extLst>
      <p:ext uri="{BB962C8B-B14F-4D97-AF65-F5344CB8AC3E}">
        <p14:creationId xmlns:p14="http://schemas.microsoft.com/office/powerpoint/2010/main" val="2124630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14</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Because water is polar, with slight negative and positive charges, ionic compounds and polar molecules will readily dissolve in it.</a:t>
            </a:r>
          </a:p>
          <a:p>
            <a:pPr eaLnBrk="1" hangingPunct="1">
              <a:spcAft>
                <a:spcPts val="900"/>
              </a:spcAft>
            </a:pPr>
            <a:r>
              <a:rPr lang="en-US" altLang="en-US" sz="1950"/>
              <a:t>Substances like water, with the ability to dissolve another substance, are known as </a:t>
            </a:r>
            <a:r>
              <a:rPr lang="en-US" altLang="en-US" sz="1950" b="1"/>
              <a:t>solvents</a:t>
            </a:r>
            <a:r>
              <a:rPr lang="en-US" altLang="en-US" sz="1950"/>
              <a:t>.</a:t>
            </a:r>
          </a:p>
        </p:txBody>
      </p:sp>
      <p:sp>
        <p:nvSpPr>
          <p:cNvPr id="4" name="Title 2"/>
          <p:cNvSpPr txBox="1">
            <a:spLocks/>
          </p:cNvSpPr>
          <p:nvPr/>
        </p:nvSpPr>
        <p:spPr bwMode="auto">
          <a:xfrm>
            <a:off x="441722"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Properties of water: solvents</a:t>
            </a:r>
            <a:endParaRPr lang="en-US" sz="3000" b="1" dirty="0">
              <a:ea typeface="+mj-ea"/>
              <a:cs typeface="+mj-cs"/>
            </a:endParaRPr>
          </a:p>
        </p:txBody>
      </p:sp>
    </p:spTree>
    <p:extLst>
      <p:ext uri="{BB962C8B-B14F-4D97-AF65-F5344CB8AC3E}">
        <p14:creationId xmlns:p14="http://schemas.microsoft.com/office/powerpoint/2010/main" val="291578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15</a:t>
            </a:fld>
            <a:endParaRPr/>
          </a:p>
        </p:txBody>
      </p:sp>
      <p:sp>
        <p:nvSpPr>
          <p:cNvPr id="3" name="Content Placeholder 2"/>
          <p:cNvSpPr>
            <a:spLocks noGrp="1"/>
          </p:cNvSpPr>
          <p:nvPr/>
        </p:nvSpPr>
        <p:spPr bwMode="auto">
          <a:xfrm>
            <a:off x="745331" y="1896666"/>
            <a:ext cx="7930754"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The phenomenon known as</a:t>
            </a:r>
            <a:r>
              <a:rPr lang="en-US" altLang="en-US" sz="1950" b="1"/>
              <a:t> cohesion </a:t>
            </a:r>
            <a:r>
              <a:rPr lang="en-US" altLang="en-US" sz="1950"/>
              <a:t>explains the dome shape that water takes on before it spills from the top of an over-filled glass. This is due to the hydrogen bonds that water forms, which keep the water molecules together even after there is no more room in the glass.</a:t>
            </a:r>
          </a:p>
          <a:p>
            <a:pPr eaLnBrk="1" hangingPunct="1">
              <a:spcAft>
                <a:spcPts val="900"/>
              </a:spcAft>
            </a:pPr>
            <a:r>
              <a:rPr lang="en-US" altLang="en-US" sz="1950" b="1"/>
              <a:t>Surface tension </a:t>
            </a:r>
            <a:r>
              <a:rPr lang="en-US" altLang="en-US" sz="1950"/>
              <a:t>is a product of cohesion that allows objects that are denser than water to float on top of itssurface. The tension arises in part due to an imbalance of cohesive forces. Molecules of water not at the surface experience cohesive forces from all directions, but water molecules at the surface experience only a net force pulling them inward toward water molecules below.</a:t>
            </a:r>
            <a:endParaRPr lang="en-US" altLang="en-US" sz="1950" b="1"/>
          </a:p>
          <a:p>
            <a:pPr eaLnBrk="1" hangingPunct="1">
              <a:spcAft>
                <a:spcPts val="900"/>
              </a:spcAft>
              <a:buFont typeface="Arial" panose="020B0604020202020204" pitchFamily="34" charset="0"/>
              <a:buChar char="•"/>
            </a:pPr>
            <a:endParaRPr lang="en-US" altLang="en-US" sz="1950" b="1"/>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Properties of water: cohesion and surface tension</a:t>
            </a:r>
            <a:endParaRPr lang="en-US" sz="3000" b="1" dirty="0">
              <a:ea typeface="+mj-ea"/>
              <a:cs typeface="+mj-cs"/>
            </a:endParaRPr>
          </a:p>
        </p:txBody>
      </p:sp>
    </p:spTree>
    <p:extLst>
      <p:ext uri="{BB962C8B-B14F-4D97-AF65-F5344CB8AC3E}">
        <p14:creationId xmlns:p14="http://schemas.microsoft.com/office/powerpoint/2010/main" val="42127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The measure of the acidity of a solution is called </a:t>
            </a:r>
            <a:r>
              <a:rPr lang="en-US" altLang="en-US" sz="1950" b="1"/>
              <a:t>pH</a:t>
            </a:r>
            <a:r>
              <a:rPr lang="en-US" altLang="en-US" sz="1950"/>
              <a:t>.</a:t>
            </a:r>
          </a:p>
          <a:p>
            <a:pPr eaLnBrk="1" hangingPunct="1">
              <a:spcAft>
                <a:spcPts val="900"/>
              </a:spcAft>
            </a:pPr>
            <a:r>
              <a:rPr lang="en-US" altLang="en-US" sz="1950" b="1"/>
              <a:t>Acids</a:t>
            </a:r>
            <a:r>
              <a:rPr lang="en-US" altLang="en-US" sz="1950"/>
              <a:t> are substances that provide a hydrogen ion and have a lower pH. </a:t>
            </a:r>
            <a:r>
              <a:rPr lang="en-US" altLang="en-US" sz="1950" b="1"/>
              <a:t>Bases</a:t>
            </a:r>
            <a:r>
              <a:rPr lang="en-US" altLang="en-US" sz="1950"/>
              <a:t> are substances that provide a hydroxide ion and have a higher pH.</a:t>
            </a:r>
          </a:p>
          <a:p>
            <a:pPr eaLnBrk="1" hangingPunct="1">
              <a:spcAft>
                <a:spcPts val="900"/>
              </a:spcAft>
            </a:pPr>
            <a:r>
              <a:rPr lang="en-US" altLang="en-US" sz="1950" b="1"/>
              <a:t>Buffers </a:t>
            </a:r>
            <a:r>
              <a:rPr lang="en-US" altLang="en-US" sz="1950"/>
              <a:t>readily absorb the excess hydrogen and hydroxide ions and thus promote stability in acid-base systems. This stability is important in biological systems, where it is essential to maintain often narrow ranges of tolerable pH levels.</a:t>
            </a:r>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Properties of water: buffers, pH, acids, and bases</a:t>
            </a:r>
            <a:endParaRPr lang="en-US" sz="3000" b="1" dirty="0">
              <a:ea typeface="+mj-ea"/>
              <a:cs typeface="+mj-cs"/>
            </a:endParaRPr>
          </a:p>
        </p:txBody>
      </p:sp>
    </p:spTree>
    <p:extLst>
      <p:ext uri="{BB962C8B-B14F-4D97-AF65-F5344CB8AC3E}">
        <p14:creationId xmlns:p14="http://schemas.microsoft.com/office/powerpoint/2010/main" val="2500501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Carbohydrates, lipids, proteins, and nucleic acids are the four classes of  </a:t>
            </a:r>
            <a:r>
              <a:rPr lang="en-US" altLang="en-US" sz="1950" b="1"/>
              <a:t>macromolecules, </a:t>
            </a:r>
            <a:r>
              <a:rPr lang="en-US" altLang="en-US" sz="1950"/>
              <a:t>which are made from smaller organic molecules.</a:t>
            </a:r>
          </a:p>
          <a:p>
            <a:pPr eaLnBrk="1" hangingPunct="1">
              <a:spcAft>
                <a:spcPts val="900"/>
              </a:spcAft>
            </a:pPr>
            <a:r>
              <a:rPr lang="en-US" altLang="en-US" sz="1950"/>
              <a:t>Most of life on Earth is carbon-based, meaning that carbon atoms, bonded to other elements, form the fundamental components of many molecules uniquely found in living things.</a:t>
            </a:r>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Biological molecules</a:t>
            </a:r>
            <a:endParaRPr lang="en-US" sz="3000" b="1" dirty="0">
              <a:ea typeface="+mj-ea"/>
              <a:cs typeface="+mj-cs"/>
            </a:endParaRPr>
          </a:p>
        </p:txBody>
      </p:sp>
    </p:spTree>
    <p:extLst>
      <p:ext uri="{BB962C8B-B14F-4D97-AF65-F5344CB8AC3E}">
        <p14:creationId xmlns:p14="http://schemas.microsoft.com/office/powerpoint/2010/main" val="300145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b="1"/>
              <a:t>Carbohydrates </a:t>
            </a:r>
            <a:r>
              <a:rPr lang="en-US" altLang="en-US" sz="1950"/>
              <a:t>are classified into three subtypes:</a:t>
            </a:r>
          </a:p>
          <a:p>
            <a:pPr eaLnBrk="1" hangingPunct="1">
              <a:spcAft>
                <a:spcPts val="900"/>
              </a:spcAft>
              <a:buFont typeface="Arial" panose="020B0604020202020204" pitchFamily="34" charset="0"/>
              <a:buChar char="•"/>
            </a:pPr>
            <a:r>
              <a:rPr lang="en-US" altLang="en-US" sz="1950" b="1"/>
              <a:t>Monosaccharides </a:t>
            </a:r>
            <a:r>
              <a:rPr lang="en-US" altLang="en-US" sz="1950"/>
              <a:t>are “simple” sugars like glucose, which is a critical component in cellular respiration.</a:t>
            </a:r>
          </a:p>
          <a:p>
            <a:pPr eaLnBrk="1" hangingPunct="1">
              <a:spcAft>
                <a:spcPts val="900"/>
              </a:spcAft>
              <a:buFont typeface="Arial" panose="020B0604020202020204" pitchFamily="34" charset="0"/>
              <a:buChar char="•"/>
            </a:pPr>
            <a:r>
              <a:rPr lang="en-US" altLang="en-US" sz="1950" b="1"/>
              <a:t>Disaccharides </a:t>
            </a:r>
            <a:r>
              <a:rPr lang="en-US" altLang="en-US" sz="1950"/>
              <a:t>are formed during a dehydration reaction of two monosaccharides that results in the bonding of the two monosaccharides. Sucrose, or table sugar, is an example of a disaccharide.</a:t>
            </a:r>
          </a:p>
          <a:p>
            <a:pPr eaLnBrk="1" hangingPunct="1">
              <a:spcAft>
                <a:spcPts val="900"/>
              </a:spcAft>
              <a:buFont typeface="Arial" panose="020B0604020202020204" pitchFamily="34" charset="0"/>
              <a:buChar char="•"/>
            </a:pPr>
            <a:r>
              <a:rPr lang="en-US" altLang="en-US" sz="1950" b="1"/>
              <a:t>Polysaccharides </a:t>
            </a:r>
            <a:r>
              <a:rPr lang="en-US" altLang="en-US" sz="1950"/>
              <a:t>are very long chains of monosaccharides that are bonded together via covalent bonds. Starch, cellulose, and chitin are examples of polysaccharides.</a:t>
            </a:r>
            <a:r>
              <a:rPr lang="en-US" altLang="en-US" sz="1950" b="1"/>
              <a:t> </a:t>
            </a:r>
          </a:p>
          <a:p>
            <a:pPr lvl="1" eaLnBrk="1" hangingPunct="1">
              <a:spcAft>
                <a:spcPts val="900"/>
              </a:spcAft>
              <a:buFont typeface="Arial" panose="020B0604020202020204" pitchFamily="34" charset="0"/>
              <a:buChar char="–"/>
            </a:pPr>
            <a:endParaRPr lang="en-US" altLang="en-US" sz="1650" b="1"/>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Carbohydrates</a:t>
            </a:r>
            <a:endParaRPr lang="en-US" sz="3000" b="1" dirty="0">
              <a:ea typeface="+mj-ea"/>
              <a:cs typeface="+mj-cs"/>
            </a:endParaRPr>
          </a:p>
        </p:txBody>
      </p:sp>
    </p:spTree>
    <p:extLst>
      <p:ext uri="{BB962C8B-B14F-4D97-AF65-F5344CB8AC3E}">
        <p14:creationId xmlns:p14="http://schemas.microsoft.com/office/powerpoint/2010/main" val="1710108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19</a:t>
            </a:fld>
            <a:endParaRPr/>
          </a:p>
        </p:txBody>
      </p:sp>
      <p:sp>
        <p:nvSpPr>
          <p:cNvPr id="3" name="Content Placeholder 2"/>
          <p:cNvSpPr>
            <a:spLocks noGrp="1"/>
          </p:cNvSpPr>
          <p:nvPr/>
        </p:nvSpPr>
        <p:spPr bwMode="auto">
          <a:xfrm>
            <a:off x="734617" y="1896666"/>
            <a:ext cx="8060531"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b="1"/>
              <a:t>Lipids </a:t>
            </a:r>
            <a:r>
              <a:rPr lang="en-US" altLang="en-US" sz="1950"/>
              <a:t>are nonpolar, hydrophobic compounds.</a:t>
            </a:r>
          </a:p>
          <a:p>
            <a:pPr eaLnBrk="1" hangingPunct="1">
              <a:spcAft>
                <a:spcPts val="900"/>
              </a:spcAft>
              <a:buFont typeface="Arial" panose="020B0604020202020204" pitchFamily="34" charset="0"/>
              <a:buChar char="•"/>
            </a:pPr>
            <a:r>
              <a:rPr lang="en-US" altLang="en-US" sz="1950" b="1"/>
              <a:t>Fat </a:t>
            </a:r>
            <a:r>
              <a:rPr lang="en-US" altLang="en-US" sz="1950"/>
              <a:t>molecules are composed of glycerol and fatty acids. Fatty acids can be </a:t>
            </a:r>
            <a:r>
              <a:rPr lang="en-US" altLang="en-US" sz="1950" b="1"/>
              <a:t>saturated, </a:t>
            </a:r>
            <a:r>
              <a:rPr lang="en-US" altLang="en-US" sz="1950"/>
              <a:t>meaning that the carbons in the chain are single bonded, or </a:t>
            </a:r>
            <a:r>
              <a:rPr lang="en-US" altLang="en-US" sz="1950" b="1"/>
              <a:t>unsaturated</a:t>
            </a:r>
            <a:r>
              <a:rPr lang="en-US" altLang="en-US" sz="1950"/>
              <a:t>, meaning that the hydrocarbon chain contains a double bond.</a:t>
            </a:r>
          </a:p>
          <a:p>
            <a:pPr eaLnBrk="1" hangingPunct="1">
              <a:spcAft>
                <a:spcPts val="900"/>
              </a:spcAft>
              <a:buFont typeface="Arial" panose="020B0604020202020204" pitchFamily="34" charset="0"/>
              <a:buChar char="•"/>
            </a:pPr>
            <a:r>
              <a:rPr lang="en-US" altLang="en-US" sz="1950"/>
              <a:t>Like fats, </a:t>
            </a:r>
            <a:r>
              <a:rPr lang="en-US" altLang="en-US" sz="1950" b="1"/>
              <a:t>phospholipids </a:t>
            </a:r>
            <a:r>
              <a:rPr lang="en-US" altLang="en-US" sz="1950"/>
              <a:t>are composed of fatty acids and glycerol. Instead of the three fatty acids attached to the “backbone” (as in fats), phospholipids have two fatty acids and a third phosphate group.</a:t>
            </a:r>
          </a:p>
          <a:p>
            <a:pPr eaLnBrk="1" hangingPunct="1">
              <a:spcAft>
                <a:spcPts val="900"/>
              </a:spcAft>
              <a:buFont typeface="Arial" panose="020B0604020202020204" pitchFamily="34" charset="0"/>
              <a:buChar char="•"/>
            </a:pPr>
            <a:r>
              <a:rPr lang="en-US" altLang="en-US" sz="1950" b="1"/>
              <a:t>Steroids </a:t>
            </a:r>
            <a:r>
              <a:rPr lang="en-US" altLang="en-US" sz="1950"/>
              <a:t>are often grouped with lipids because they are also distinctly hydrophobic, but unlike fats and phospholipids, steroids have a ring structure.</a:t>
            </a:r>
            <a:endParaRPr lang="en-US" altLang="en-US" sz="1950" b="1"/>
          </a:p>
          <a:p>
            <a:pPr lvl="1" eaLnBrk="1" hangingPunct="1">
              <a:spcAft>
                <a:spcPts val="900"/>
              </a:spcAft>
              <a:buFont typeface="Arial" panose="020B0604020202020204" pitchFamily="34" charset="0"/>
              <a:buChar char="–"/>
            </a:pPr>
            <a:endParaRPr lang="en-US" altLang="en-US" sz="1650" b="1"/>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Lipids</a:t>
            </a:r>
            <a:endParaRPr lang="en-US" sz="3000" b="1" dirty="0">
              <a:ea typeface="+mj-ea"/>
              <a:cs typeface="+mj-cs"/>
            </a:endParaRPr>
          </a:p>
        </p:txBody>
      </p:sp>
    </p:spTree>
    <p:extLst>
      <p:ext uri="{BB962C8B-B14F-4D97-AF65-F5344CB8AC3E}">
        <p14:creationId xmlns:p14="http://schemas.microsoft.com/office/powerpoint/2010/main" val="361719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a:t>
            </a:fld>
            <a:endParaRPr/>
          </a:p>
        </p:txBody>
      </p:sp>
      <p:sp>
        <p:nvSpPr>
          <p:cNvPr id="3" name="Rectangle 2"/>
          <p:cNvSpPr>
            <a:spLocks noChangeArrowheads="1"/>
          </p:cNvSpPr>
          <p:nvPr/>
        </p:nvSpPr>
        <p:spPr bwMode="auto">
          <a:xfrm>
            <a:off x="1154906" y="3144441"/>
            <a:ext cx="6829425"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2250" b="1"/>
              <a:t>Module Overview</a:t>
            </a:r>
          </a:p>
        </p:txBody>
      </p:sp>
      <p:sp>
        <p:nvSpPr>
          <p:cNvPr id="4" name="Title 7"/>
          <p:cNvSpPr txBox="1">
            <a:spLocks/>
          </p:cNvSpPr>
          <p:nvPr/>
        </p:nvSpPr>
        <p:spPr bwMode="auto">
          <a:xfrm>
            <a:off x="460772" y="220741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The Chemistry of Life</a:t>
            </a:r>
            <a:endParaRPr lang="en-US" sz="3000" b="1" dirty="0">
              <a:ea typeface="+mj-ea"/>
              <a:cs typeface="+mj-cs"/>
            </a:endParaRPr>
          </a:p>
        </p:txBody>
      </p:sp>
    </p:spTree>
    <p:extLst>
      <p:ext uri="{BB962C8B-B14F-4D97-AF65-F5344CB8AC3E}">
        <p14:creationId xmlns:p14="http://schemas.microsoft.com/office/powerpoint/2010/main" val="4107000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20</a:t>
            </a:fld>
            <a:endParaRPr/>
          </a:p>
        </p:txBody>
      </p:sp>
      <p:sp>
        <p:nvSpPr>
          <p:cNvPr id="3" name="Content Placeholder 2"/>
          <p:cNvSpPr>
            <a:spLocks noGrp="1"/>
          </p:cNvSpPr>
          <p:nvPr/>
        </p:nvSpPr>
        <p:spPr bwMode="auto">
          <a:xfrm>
            <a:off x="734616" y="1896666"/>
            <a:ext cx="7930753"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450"/>
              </a:spcAft>
            </a:pPr>
            <a:r>
              <a:rPr lang="en-US" altLang="en-US" sz="1950" b="1"/>
              <a:t>Proteins </a:t>
            </a:r>
            <a:r>
              <a:rPr lang="en-US" altLang="en-US" sz="1950"/>
              <a:t>have an incredibly diverse array of functions, from </a:t>
            </a:r>
            <a:r>
              <a:rPr lang="en-US" altLang="en-US" sz="1950" b="1"/>
              <a:t>enzymes</a:t>
            </a:r>
            <a:r>
              <a:rPr lang="en-US" altLang="en-US" sz="1950"/>
              <a:t> to </a:t>
            </a:r>
            <a:r>
              <a:rPr lang="en-US" altLang="en-US" sz="1950" b="1"/>
              <a:t>hormones</a:t>
            </a:r>
            <a:r>
              <a:rPr lang="en-US" altLang="en-US" sz="1950"/>
              <a:t>.</a:t>
            </a:r>
          </a:p>
          <a:p>
            <a:pPr eaLnBrk="1" hangingPunct="1">
              <a:spcAft>
                <a:spcPts val="450"/>
              </a:spcAft>
            </a:pPr>
            <a:r>
              <a:rPr lang="en-US" altLang="en-US" sz="1950" b="1"/>
              <a:t>Amino acids </a:t>
            </a:r>
            <a:r>
              <a:rPr lang="en-US" altLang="en-US" sz="1950"/>
              <a:t>are the building blocks of proteins. In all, there are 20 different types of amino acids.</a:t>
            </a:r>
          </a:p>
          <a:p>
            <a:pPr eaLnBrk="1" hangingPunct="1">
              <a:spcAft>
                <a:spcPts val="450"/>
              </a:spcAft>
            </a:pPr>
            <a:r>
              <a:rPr lang="en-US" altLang="en-US" sz="1950"/>
              <a:t>The function of a particular protein is determined by its structure.</a:t>
            </a:r>
          </a:p>
          <a:p>
            <a:pPr eaLnBrk="1" hangingPunct="1">
              <a:spcAft>
                <a:spcPts val="450"/>
              </a:spcAft>
              <a:buFont typeface="Arial" panose="020B0604020202020204" pitchFamily="34" charset="0"/>
              <a:buChar char="•"/>
            </a:pPr>
            <a:r>
              <a:rPr lang="en-US" altLang="en-US" sz="1950"/>
              <a:t>The four “levels” of protein structure are easy to remember: primary, secondary, tertiary, and quaternary.</a:t>
            </a:r>
          </a:p>
          <a:p>
            <a:pPr eaLnBrk="1" hangingPunct="1">
              <a:spcAft>
                <a:spcPts val="450"/>
              </a:spcAft>
              <a:buFont typeface="Arial" panose="020B0604020202020204" pitchFamily="34" charset="0"/>
              <a:buChar char="•"/>
            </a:pPr>
            <a:r>
              <a:rPr lang="en-US" altLang="en-US" sz="1950"/>
              <a:t>Changes in environmental conditions (pH, temperature, chemical concentration) may change the structure, and therefore the function, of a particular protein.</a:t>
            </a:r>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Proteins</a:t>
            </a:r>
            <a:endParaRPr lang="en-US" sz="3000" b="1" dirty="0">
              <a:ea typeface="+mj-ea"/>
              <a:cs typeface="+mj-cs"/>
            </a:endParaRPr>
          </a:p>
        </p:txBody>
      </p:sp>
    </p:spTree>
    <p:extLst>
      <p:ext uri="{BB962C8B-B14F-4D97-AF65-F5344CB8AC3E}">
        <p14:creationId xmlns:p14="http://schemas.microsoft.com/office/powerpoint/2010/main" val="3748836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
        <p:nvSpPr>
          <p:cNvPr id="3" name="Content Placeholder 2"/>
          <p:cNvSpPr>
            <a:spLocks noGrp="1"/>
          </p:cNvSpPr>
          <p:nvPr/>
        </p:nvSpPr>
        <p:spPr bwMode="auto">
          <a:xfrm>
            <a:off x="756048" y="1896666"/>
            <a:ext cx="7930753" cy="3314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900"/>
              </a:spcAft>
            </a:pPr>
            <a:r>
              <a:rPr lang="en-US" altLang="en-US" sz="1950"/>
              <a:t>Nucleic acids carry the genetic “blueprint” of cells.</a:t>
            </a:r>
          </a:p>
          <a:p>
            <a:pPr eaLnBrk="1" hangingPunct="1">
              <a:spcAft>
                <a:spcPts val="900"/>
              </a:spcAft>
            </a:pPr>
            <a:r>
              <a:rPr lang="en-US" altLang="en-US" sz="1950"/>
              <a:t>There are two primary types of nucleic acids, </a:t>
            </a:r>
            <a:r>
              <a:rPr lang="en-US" altLang="en-US" sz="1950" b="1"/>
              <a:t>ribonucleic acid (RNA) </a:t>
            </a:r>
            <a:r>
              <a:rPr lang="en-US" altLang="en-US" sz="1950"/>
              <a:t>and</a:t>
            </a:r>
            <a:r>
              <a:rPr lang="en-US" altLang="en-US" sz="1950" b="1"/>
              <a:t> deoxyribonucleic acid (DNA)</a:t>
            </a:r>
            <a:r>
              <a:rPr lang="en-US" altLang="en-US" sz="1950"/>
              <a:t>.</a:t>
            </a:r>
          </a:p>
          <a:p>
            <a:pPr eaLnBrk="1" hangingPunct="1">
              <a:spcAft>
                <a:spcPts val="900"/>
              </a:spcAft>
              <a:buFont typeface="Arial" panose="020B0604020202020204" pitchFamily="34" charset="0"/>
              <a:buChar char="•"/>
            </a:pPr>
            <a:r>
              <a:rPr lang="en-US" altLang="en-US" sz="1950"/>
              <a:t>RNA has several functions, most notable of which is the synthesis of proteins.</a:t>
            </a:r>
          </a:p>
          <a:p>
            <a:pPr eaLnBrk="1" hangingPunct="1">
              <a:spcAft>
                <a:spcPts val="900"/>
              </a:spcAft>
              <a:buFont typeface="Arial" panose="020B0604020202020204" pitchFamily="34" charset="0"/>
              <a:buChar char="•"/>
            </a:pPr>
            <a:r>
              <a:rPr lang="en-US" altLang="en-US" sz="1950"/>
              <a:t>DNA is the genetic material of the cell and is found in all living things. DNA has a double-helical structure that is composed of two strands of </a:t>
            </a:r>
            <a:r>
              <a:rPr lang="en-US" altLang="en-US" sz="1950" b="1"/>
              <a:t>nucleotides.</a:t>
            </a:r>
          </a:p>
        </p:txBody>
      </p:sp>
      <p:sp>
        <p:nvSpPr>
          <p:cNvPr id="4" name="Title 2"/>
          <p:cNvSpPr txBox="1">
            <a:spLocks/>
          </p:cNvSpPr>
          <p:nvPr/>
        </p:nvSpPr>
        <p:spPr bwMode="auto">
          <a:xfrm>
            <a:off x="452438"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Nucleic acids</a:t>
            </a:r>
            <a:endParaRPr lang="en-US" sz="3000" b="1" dirty="0">
              <a:ea typeface="+mj-ea"/>
              <a:cs typeface="+mj-cs"/>
            </a:endParaRPr>
          </a:p>
        </p:txBody>
      </p:sp>
    </p:spTree>
    <p:extLst>
      <p:ext uri="{BB962C8B-B14F-4D97-AF65-F5344CB8AC3E}">
        <p14:creationId xmlns:p14="http://schemas.microsoft.com/office/powerpoint/2010/main" val="370678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22</a:t>
            </a:fld>
            <a:endParaRPr/>
          </a:p>
        </p:txBody>
      </p:sp>
      <p:sp>
        <p:nvSpPr>
          <p:cNvPr id="3" name="Rectangle 2"/>
          <p:cNvSpPr>
            <a:spLocks noChangeArrowheads="1"/>
          </p:cNvSpPr>
          <p:nvPr/>
        </p:nvSpPr>
        <p:spPr bwMode="auto">
          <a:xfrm>
            <a:off x="654844" y="1888332"/>
            <a:ext cx="7849791" cy="3177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Aft>
                <a:spcPts val="450"/>
              </a:spcAft>
              <a:buFont typeface="Arial" panose="020B0604020202020204" pitchFamily="34" charset="0"/>
              <a:buChar char="•"/>
            </a:pPr>
            <a:r>
              <a:rPr lang="en-US" altLang="en-US" sz="1950"/>
              <a:t>Read the syllabus or schedule of assignments regularly. </a:t>
            </a:r>
          </a:p>
          <a:p>
            <a:pPr eaLnBrk="1" hangingPunct="1">
              <a:spcAft>
                <a:spcPts val="450"/>
              </a:spcAft>
              <a:buFont typeface="Arial" panose="020B0604020202020204" pitchFamily="34" charset="0"/>
              <a:buChar char="•"/>
            </a:pPr>
            <a:r>
              <a:rPr lang="en-US" altLang="en-US" sz="1950"/>
              <a:t>Understand key terms; look up and define all unfamiliar words and terms.</a:t>
            </a:r>
          </a:p>
          <a:p>
            <a:pPr eaLnBrk="1" hangingPunct="1">
              <a:spcAft>
                <a:spcPts val="450"/>
              </a:spcAft>
              <a:buFont typeface="Arial" panose="020B0604020202020204" pitchFamily="34" charset="0"/>
              <a:buChar char="•"/>
            </a:pPr>
            <a:r>
              <a:rPr lang="en-US" altLang="en-US" sz="1950"/>
              <a:t>Take notes on your readings, assigned media, and lectures. </a:t>
            </a:r>
          </a:p>
          <a:p>
            <a:pPr eaLnBrk="1" hangingPunct="1">
              <a:spcAft>
                <a:spcPts val="450"/>
              </a:spcAft>
              <a:buFont typeface="Arial" panose="020B0604020202020204" pitchFamily="34" charset="0"/>
              <a:buChar char="•"/>
            </a:pPr>
            <a:r>
              <a:rPr lang="en-US" altLang="en-US" sz="1950"/>
              <a:t>Discuss topics with classmates. </a:t>
            </a:r>
          </a:p>
          <a:p>
            <a:pPr eaLnBrk="1" hangingPunct="1">
              <a:spcAft>
                <a:spcPts val="450"/>
              </a:spcAft>
              <a:buFont typeface="Arial" panose="020B0604020202020204" pitchFamily="34" charset="0"/>
              <a:buChar char="•"/>
            </a:pPr>
            <a:r>
              <a:rPr lang="en-US" altLang="en-US" sz="1950"/>
              <a:t>Review your notes routinely. </a:t>
            </a:r>
          </a:p>
          <a:p>
            <a:pPr eaLnBrk="1" hangingPunct="1">
              <a:spcAft>
                <a:spcPts val="450"/>
              </a:spcAft>
              <a:buFont typeface="Arial" panose="020B0604020202020204" pitchFamily="34" charset="0"/>
              <a:buChar char="•"/>
            </a:pPr>
            <a:r>
              <a:rPr lang="en-US" altLang="en-US" sz="1950"/>
              <a:t>Make flow charts and outlines from your notes to help you study for assessments. </a:t>
            </a:r>
          </a:p>
          <a:p>
            <a:pPr eaLnBrk="1" hangingPunct="1">
              <a:spcAft>
                <a:spcPts val="450"/>
              </a:spcAft>
              <a:buFont typeface="Arial" panose="020B0604020202020204" pitchFamily="34" charset="0"/>
              <a:buChar char="•"/>
            </a:pPr>
            <a:r>
              <a:rPr lang="en-US" altLang="en-US" sz="1950"/>
              <a:t>Complete all course assessments. </a:t>
            </a:r>
          </a:p>
        </p:txBody>
      </p:sp>
      <p:sp>
        <p:nvSpPr>
          <p:cNvPr id="4" name="Rectangle 3"/>
          <p:cNvSpPr>
            <a:spLocks noChangeArrowheads="1"/>
          </p:cNvSpPr>
          <p:nvPr/>
        </p:nvSpPr>
        <p:spPr bwMode="auto">
          <a:xfrm>
            <a:off x="2439591" y="1095375"/>
            <a:ext cx="429072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r>
              <a:rPr lang="en-US" altLang="en-US" sz="3000" b="1"/>
              <a:t>How to study this module</a:t>
            </a:r>
          </a:p>
        </p:txBody>
      </p:sp>
    </p:spTree>
    <p:extLst>
      <p:ext uri="{BB962C8B-B14F-4D97-AF65-F5344CB8AC3E}">
        <p14:creationId xmlns:p14="http://schemas.microsoft.com/office/powerpoint/2010/main" val="683322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2"/>
          <p:cNvSpPr txBox="1"/>
          <p:nvPr/>
        </p:nvSpPr>
        <p:spPr>
          <a:xfrm>
            <a:off x="0" y="5867200"/>
            <a:ext cx="9144000" cy="11433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US" sz="1100">
                <a:solidFill>
                  <a:schemeClr val="dk1"/>
                </a:solidFill>
              </a:rPr>
              <a:t>&lt;a rel="license" href="http://creativecommons.org/licenses/by-nc-sa/4.0/"&gt;&lt;img alt="Creative Commons License" style="border-width:0" src="https://i.creativecommons.org/l/by-nc-sa/4.0/88x31.png" /&gt;&lt;/a&gt;&lt;br /&gt;This work is licensed under a &lt;a rel="license" href="http://creativecommons.org/licenses/by-nc-sa/4.0/"&gt;Creative Commons Attribution-NonCommercial-ShareAlike 4.0 International License&lt;/a&gt;.</a:t>
            </a:r>
            <a:endParaRPr>
              <a:latin typeface="Quicksand"/>
              <a:ea typeface="Quicksand"/>
              <a:cs typeface="Quicksand"/>
              <a:sym typeface="Quicksand"/>
            </a:endParaRPr>
          </a:p>
        </p:txBody>
      </p:sp>
      <p:sp>
        <p:nvSpPr>
          <p:cNvPr id="190" name="Google Shape;190;p22"/>
          <p:cNvSpPr txBox="1"/>
          <p:nvPr/>
        </p:nvSpPr>
        <p:spPr>
          <a:xfrm>
            <a:off x="3277879" y="5112475"/>
            <a:ext cx="3986700" cy="9624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US" sz="1400" dirty="0">
                <a:solidFill>
                  <a:srgbClr val="464646"/>
                </a:solidFill>
                <a:highlight>
                  <a:srgbClr val="FFFFFF"/>
                </a:highlight>
              </a:rPr>
              <a:t>This work is licensed under a Creative Commons </a:t>
            </a:r>
            <a:r>
              <a:rPr lang="en-US" sz="1400" u="sng" dirty="0">
                <a:solidFill>
                  <a:srgbClr val="0000FF"/>
                </a:solidFill>
                <a:highlight>
                  <a:srgbClr val="FFFFFF"/>
                </a:highlight>
                <a:hlinkClick r:id="rId3"/>
              </a:rPr>
              <a:t>Attribution 4.0 International</a:t>
            </a:r>
            <a:r>
              <a:rPr lang="en-US" sz="1400" dirty="0">
                <a:solidFill>
                  <a:srgbClr val="464646"/>
                </a:solidFill>
                <a:highlight>
                  <a:srgbClr val="FFFFFF"/>
                </a:highlight>
              </a:rPr>
              <a:t> License.</a:t>
            </a:r>
            <a:endParaRPr sz="1400" dirty="0">
              <a:solidFill>
                <a:srgbClr val="464646"/>
              </a:solidFill>
              <a:highlight>
                <a:srgbClr val="FFFFFF"/>
              </a:highlight>
            </a:endParaRPr>
          </a:p>
        </p:txBody>
      </p:sp>
      <p:pic>
        <p:nvPicPr>
          <p:cNvPr id="191" name="Google Shape;191;p22"/>
          <p:cNvPicPr preferRelativeResize="0"/>
          <p:nvPr/>
        </p:nvPicPr>
        <p:blipFill>
          <a:blip r:embed="rId4">
            <a:alphaModFix/>
          </a:blip>
          <a:stretch>
            <a:fillRect/>
          </a:stretch>
        </p:blipFill>
        <p:spPr>
          <a:xfrm>
            <a:off x="4669646" y="146947"/>
            <a:ext cx="2034650" cy="2034650"/>
          </a:xfrm>
          <a:prstGeom prst="rect">
            <a:avLst/>
          </a:prstGeom>
          <a:noFill/>
          <a:ln>
            <a:noFill/>
          </a:ln>
        </p:spPr>
      </p:pic>
      <p:pic>
        <p:nvPicPr>
          <p:cNvPr id="192" name="Google Shape;192;p22"/>
          <p:cNvPicPr preferRelativeResize="0"/>
          <p:nvPr/>
        </p:nvPicPr>
        <p:blipFill>
          <a:blip r:embed="rId5">
            <a:alphaModFix/>
          </a:blip>
          <a:stretch>
            <a:fillRect/>
          </a:stretch>
        </p:blipFill>
        <p:spPr>
          <a:xfrm>
            <a:off x="2439713" y="146947"/>
            <a:ext cx="2034650" cy="2034650"/>
          </a:xfrm>
          <a:prstGeom prst="rect">
            <a:avLst/>
          </a:prstGeom>
          <a:noFill/>
          <a:ln>
            <a:noFill/>
          </a:ln>
        </p:spPr>
      </p:pic>
      <p:pic>
        <p:nvPicPr>
          <p:cNvPr id="193" name="Google Shape;193;p22"/>
          <p:cNvPicPr preferRelativeResize="0"/>
          <p:nvPr/>
        </p:nvPicPr>
        <p:blipFill>
          <a:blip r:embed="rId6">
            <a:alphaModFix/>
          </a:blip>
          <a:stretch>
            <a:fillRect/>
          </a:stretch>
        </p:blipFill>
        <p:spPr>
          <a:xfrm>
            <a:off x="1879404" y="5371175"/>
            <a:ext cx="1271875" cy="448047"/>
          </a:xfrm>
          <a:prstGeom prst="rect">
            <a:avLst/>
          </a:prstGeom>
          <a:noFill/>
          <a:ln>
            <a:noFill/>
          </a:ln>
        </p:spPr>
      </p:pic>
    </p:spTree>
    <p:extLst>
      <p:ext uri="{BB962C8B-B14F-4D97-AF65-F5344CB8AC3E}">
        <p14:creationId xmlns:p14="http://schemas.microsoft.com/office/powerpoint/2010/main" val="361783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2"/>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
        <p:nvSpPr>
          <p:cNvPr id="3" name="TextBox 1"/>
          <p:cNvSpPr txBox="1">
            <a:spLocks noChangeArrowheads="1"/>
          </p:cNvSpPr>
          <p:nvPr/>
        </p:nvSpPr>
        <p:spPr bwMode="auto">
          <a:xfrm>
            <a:off x="3015854" y="1090612"/>
            <a:ext cx="313624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altLang="en-US" sz="3000" b="1"/>
              <a:t>Acknowledgments</a:t>
            </a:r>
          </a:p>
        </p:txBody>
      </p:sp>
      <p:sp>
        <p:nvSpPr>
          <p:cNvPr id="4" name="TextBox 2"/>
          <p:cNvSpPr txBox="1">
            <a:spLocks noChangeArrowheads="1"/>
          </p:cNvSpPr>
          <p:nvPr/>
        </p:nvSpPr>
        <p:spPr bwMode="auto">
          <a:xfrm>
            <a:off x="550069" y="1937148"/>
            <a:ext cx="8043863" cy="19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a:r>
              <a:rPr lang="en-US" altLang="en-US" sz="1875"/>
              <a:t>This presentation is based on and includes content derived from the following OER resource:</a:t>
            </a:r>
          </a:p>
          <a:p>
            <a:pPr algn="ctr">
              <a:spcBef>
                <a:spcPts val="900"/>
              </a:spcBef>
              <a:spcAft>
                <a:spcPts val="900"/>
              </a:spcAft>
            </a:pPr>
            <a:r>
              <a:rPr lang="en-US" altLang="en-US" sz="2250" b="1"/>
              <a:t>Concepts of Biology</a:t>
            </a:r>
          </a:p>
          <a:p>
            <a:pPr algn="ctr">
              <a:spcBef>
                <a:spcPts val="900"/>
              </a:spcBef>
              <a:spcAft>
                <a:spcPts val="900"/>
              </a:spcAft>
            </a:pPr>
            <a:r>
              <a:rPr lang="en-US" altLang="en-US" sz="1875"/>
              <a:t> An OpenStax book used for this course may be downloaded for free at:     </a:t>
            </a:r>
            <a:r>
              <a:rPr lang="en-US" altLang="en-US" sz="2100"/>
              <a:t>https://openstax.org/details/books/concepts-biology</a:t>
            </a:r>
            <a:endParaRPr lang="en-US" altLang="en-US" sz="1875"/>
          </a:p>
        </p:txBody>
      </p:sp>
    </p:spTree>
    <p:extLst>
      <p:ext uri="{BB962C8B-B14F-4D97-AF65-F5344CB8AC3E}">
        <p14:creationId xmlns:p14="http://schemas.microsoft.com/office/powerpoint/2010/main" val="199832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
        <p:nvSpPr>
          <p:cNvPr id="3" name="Content Placeholder 2"/>
          <p:cNvSpPr txBox="1">
            <a:spLocks/>
          </p:cNvSpPr>
          <p:nvPr/>
        </p:nvSpPr>
        <p:spPr bwMode="auto">
          <a:xfrm>
            <a:off x="216694" y="2190750"/>
            <a:ext cx="8696325" cy="31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Font typeface="Arial" panose="020B0604020202020204" pitchFamily="34" charset="0"/>
              <a:buChar char="•"/>
            </a:pPr>
            <a:endParaRPr lang="en-US" altLang="en-US"/>
          </a:p>
        </p:txBody>
      </p:sp>
      <p:sp>
        <p:nvSpPr>
          <p:cNvPr id="4" name="TextBox 1"/>
          <p:cNvSpPr txBox="1">
            <a:spLocks noChangeArrowheads="1"/>
          </p:cNvSpPr>
          <p:nvPr/>
        </p:nvSpPr>
        <p:spPr bwMode="auto">
          <a:xfrm>
            <a:off x="2522935" y="278011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1350"/>
          </a:p>
        </p:txBody>
      </p:sp>
      <p:sp>
        <p:nvSpPr>
          <p:cNvPr id="5" name="Content Placeholder 2"/>
          <p:cNvSpPr txBox="1">
            <a:spLocks/>
          </p:cNvSpPr>
          <p:nvPr/>
        </p:nvSpPr>
        <p:spPr bwMode="auto">
          <a:xfrm>
            <a:off x="747713" y="1890713"/>
            <a:ext cx="8095060" cy="33135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Aft>
                <a:spcPts val="900"/>
              </a:spcAft>
              <a:defRPr/>
            </a:pPr>
            <a:r>
              <a:rPr lang="en-US" sz="1950" dirty="0"/>
              <a:t>Carbon, hydrogen, nitrogen, oxygen, sulfur, and phosphorous are key building blocks of chemicals found in living things.</a:t>
            </a:r>
          </a:p>
          <a:p>
            <a:pPr eaLnBrk="1" hangingPunct="1">
              <a:spcAft>
                <a:spcPts val="900"/>
              </a:spcAft>
              <a:defRPr/>
            </a:pPr>
            <a:r>
              <a:rPr lang="en-US" sz="1950" dirty="0"/>
              <a:t>The chemicals formed from these elements compose the fundamental molecular components (such as nucleic acids, proteins, and lipids) of all organisms. </a:t>
            </a:r>
          </a:p>
          <a:p>
            <a:pPr marL="257175" indent="-257175" eaLnBrk="1" hangingPunct="1">
              <a:spcAft>
                <a:spcPts val="900"/>
              </a:spcAft>
              <a:buFont typeface="Arial" charset="0"/>
              <a:buChar char="•"/>
              <a:defRPr/>
            </a:pPr>
            <a:endParaRPr lang="en-US" sz="1950" dirty="0"/>
          </a:p>
        </p:txBody>
      </p:sp>
      <p:sp>
        <p:nvSpPr>
          <p:cNvPr id="6" name="Title 2"/>
          <p:cNvSpPr txBox="1">
            <a:spLocks/>
          </p:cNvSpPr>
          <p:nvPr/>
        </p:nvSpPr>
        <p:spPr bwMode="auto">
          <a:xfrm>
            <a:off x="448866"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Introduction </a:t>
            </a:r>
            <a:endParaRPr lang="en-US" sz="3000" b="1" dirty="0">
              <a:ea typeface="+mj-ea"/>
              <a:cs typeface="+mj-cs"/>
            </a:endParaRPr>
          </a:p>
        </p:txBody>
      </p:sp>
    </p:spTree>
    <p:extLst>
      <p:ext uri="{BB962C8B-B14F-4D97-AF65-F5344CB8AC3E}">
        <p14:creationId xmlns:p14="http://schemas.microsoft.com/office/powerpoint/2010/main" val="2989108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5</a:t>
            </a:fld>
            <a:endParaRPr/>
          </a:p>
        </p:txBody>
      </p:sp>
      <p:sp>
        <p:nvSpPr>
          <p:cNvPr id="3" name="Title 2"/>
          <p:cNvSpPr txBox="1">
            <a:spLocks/>
          </p:cNvSpPr>
          <p:nvPr/>
        </p:nvSpPr>
        <p:spPr bwMode="auto">
          <a:xfrm>
            <a:off x="457200" y="87736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Matter and elements</a:t>
            </a:r>
            <a:endParaRPr lang="en-US" sz="3000" b="1" dirty="0">
              <a:ea typeface="+mj-ea"/>
              <a:cs typeface="+mj-cs"/>
            </a:endParaRPr>
          </a:p>
        </p:txBody>
      </p:sp>
      <p:sp>
        <p:nvSpPr>
          <p:cNvPr id="4" name="TextBox 1"/>
          <p:cNvSpPr txBox="1">
            <a:spLocks noChangeArrowheads="1"/>
          </p:cNvSpPr>
          <p:nvPr/>
        </p:nvSpPr>
        <p:spPr bwMode="auto">
          <a:xfrm>
            <a:off x="1410892" y="2620566"/>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endParaRPr lang="en-US" altLang="en-US" sz="1350"/>
          </a:p>
        </p:txBody>
      </p:sp>
      <p:sp>
        <p:nvSpPr>
          <p:cNvPr id="5" name="Content Placeholder 2"/>
          <p:cNvSpPr txBox="1">
            <a:spLocks/>
          </p:cNvSpPr>
          <p:nvPr/>
        </p:nvSpPr>
        <p:spPr bwMode="auto">
          <a:xfrm>
            <a:off x="744142" y="1897857"/>
            <a:ext cx="788789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eaLnBrk="1" hangingPunct="1">
              <a:spcAft>
                <a:spcPts val="900"/>
              </a:spcAft>
              <a:defRPr/>
            </a:pPr>
            <a:r>
              <a:rPr lang="en-US" sz="1950" dirty="0"/>
              <a:t>All living things are made of </a:t>
            </a:r>
            <a:r>
              <a:rPr lang="en-US" sz="1950" b="1" dirty="0"/>
              <a:t>matter</a:t>
            </a:r>
            <a:r>
              <a:rPr lang="en-US" sz="1950" dirty="0"/>
              <a:t>, which occupies space and has mass. </a:t>
            </a:r>
          </a:p>
          <a:p>
            <a:pPr eaLnBrk="1" hangingPunct="1">
              <a:spcAft>
                <a:spcPts val="900"/>
              </a:spcAft>
              <a:defRPr/>
            </a:pPr>
            <a:r>
              <a:rPr lang="en-US" sz="1950" dirty="0"/>
              <a:t>All matter on Earth is composed of </a:t>
            </a:r>
            <a:r>
              <a:rPr lang="en-US" sz="1950" b="1" dirty="0"/>
              <a:t>elements</a:t>
            </a:r>
            <a:r>
              <a:rPr lang="en-US" sz="1950" dirty="0"/>
              <a:t>.</a:t>
            </a:r>
          </a:p>
          <a:p>
            <a:pPr marL="342900" indent="-342900" eaLnBrk="1" hangingPunct="1">
              <a:spcAft>
                <a:spcPts val="900"/>
              </a:spcAft>
              <a:buFont typeface="Arial"/>
              <a:buChar char="•"/>
              <a:defRPr/>
            </a:pPr>
            <a:r>
              <a:rPr lang="en-US" sz="1950" dirty="0"/>
              <a:t>Elements are made of atoms.</a:t>
            </a:r>
          </a:p>
          <a:p>
            <a:pPr marL="342900" indent="-342900" eaLnBrk="1" hangingPunct="1">
              <a:spcAft>
                <a:spcPts val="900"/>
              </a:spcAft>
              <a:buFont typeface="Arial"/>
              <a:buChar char="•"/>
              <a:defRPr/>
            </a:pPr>
            <a:r>
              <a:rPr lang="en-US" sz="1950" dirty="0"/>
              <a:t>Each element is designated by a chemical symbol (for example, C, H, N, O) and has its own unique properties.</a:t>
            </a:r>
          </a:p>
          <a:p>
            <a:pPr marL="342900" indent="-342900" eaLnBrk="1" hangingPunct="1">
              <a:spcAft>
                <a:spcPts val="900"/>
              </a:spcAft>
              <a:buFont typeface="Arial"/>
              <a:buChar char="•"/>
              <a:defRPr/>
            </a:pPr>
            <a:r>
              <a:rPr lang="en-US" sz="1950" dirty="0"/>
              <a:t>There are currently 118 known elements.</a:t>
            </a:r>
          </a:p>
          <a:p>
            <a:pPr marL="257175" indent="-257175" eaLnBrk="1" hangingPunct="1">
              <a:spcAft>
                <a:spcPts val="900"/>
              </a:spcAft>
              <a:buFont typeface="Arial" charset="0"/>
              <a:buChar char="•"/>
              <a:defRPr/>
            </a:pPr>
            <a:endParaRPr lang="en-US" sz="1950" dirty="0"/>
          </a:p>
        </p:txBody>
      </p:sp>
    </p:spTree>
    <p:extLst>
      <p:ext uri="{BB962C8B-B14F-4D97-AF65-F5344CB8AC3E}">
        <p14:creationId xmlns:p14="http://schemas.microsoft.com/office/powerpoint/2010/main" val="260423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6</a:t>
            </a:fld>
            <a:endParaRPr/>
          </a:p>
        </p:txBody>
      </p:sp>
      <p:sp>
        <p:nvSpPr>
          <p:cNvPr id="3" name="Content Placeholder 2"/>
          <p:cNvSpPr txBox="1">
            <a:spLocks/>
          </p:cNvSpPr>
          <p:nvPr/>
        </p:nvSpPr>
        <p:spPr bwMode="auto">
          <a:xfrm>
            <a:off x="216694" y="2190750"/>
            <a:ext cx="8696325" cy="31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Font typeface="Arial" panose="020B0604020202020204" pitchFamily="34" charset="0"/>
              <a:buChar char="•"/>
            </a:pPr>
            <a:endParaRPr lang="en-US" altLang="en-US"/>
          </a:p>
        </p:txBody>
      </p:sp>
      <p:sp>
        <p:nvSpPr>
          <p:cNvPr id="4" name="Rectangle 1"/>
          <p:cNvSpPr>
            <a:spLocks noChangeArrowheads="1"/>
          </p:cNvSpPr>
          <p:nvPr/>
        </p:nvSpPr>
        <p:spPr bwMode="auto">
          <a:xfrm>
            <a:off x="738188" y="1888331"/>
            <a:ext cx="7856935" cy="36856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spcAft>
                <a:spcPts val="450"/>
              </a:spcAft>
              <a:defRPr/>
            </a:pPr>
            <a:r>
              <a:rPr lang="en-US" sz="1950" dirty="0">
                <a:latin typeface="Calibri" charset="0"/>
                <a:ea typeface="MS PGothic" charset="0"/>
                <a:cs typeface="MS PGothic" charset="0"/>
              </a:rPr>
              <a:t>Atoms are the smallest component of an element that retain the properties of that element.</a:t>
            </a:r>
          </a:p>
          <a:p>
            <a:pPr eaLnBrk="1" hangingPunct="1">
              <a:spcAft>
                <a:spcPts val="450"/>
              </a:spcAft>
              <a:defRPr/>
            </a:pPr>
            <a:r>
              <a:rPr lang="en-US" sz="1950" dirty="0">
                <a:solidFill>
                  <a:srgbClr val="000000"/>
                </a:solidFill>
                <a:latin typeface="Calibri" charset="0"/>
                <a:ea typeface="MS PGothic" charset="0"/>
                <a:cs typeface="MS PGothic" charset="0"/>
              </a:rPr>
              <a:t>Atoms are composed of:</a:t>
            </a:r>
          </a:p>
          <a:p>
            <a:pPr marL="342900" indent="-342900" eaLnBrk="1" hangingPunct="1">
              <a:spcAft>
                <a:spcPts val="450"/>
              </a:spcAft>
              <a:buFont typeface="Arial"/>
              <a:buChar char="•"/>
              <a:defRPr/>
            </a:pPr>
            <a:r>
              <a:rPr lang="en-US" sz="1950" b="1" dirty="0">
                <a:solidFill>
                  <a:srgbClr val="000000"/>
                </a:solidFill>
                <a:latin typeface="Calibri" charset="0"/>
                <a:ea typeface="MS PGothic" charset="0"/>
                <a:cs typeface="MS PGothic" charset="0"/>
              </a:rPr>
              <a:t>protons </a:t>
            </a:r>
            <a:r>
              <a:rPr lang="en-US" sz="1950" dirty="0">
                <a:solidFill>
                  <a:srgbClr val="000000"/>
                </a:solidFill>
                <a:latin typeface="Calibri" charset="0"/>
                <a:ea typeface="MS PGothic" charset="0"/>
                <a:cs typeface="MS PGothic" charset="0"/>
              </a:rPr>
              <a:t>that reside in the </a:t>
            </a:r>
            <a:r>
              <a:rPr lang="en-US" sz="1950" b="1" dirty="0">
                <a:solidFill>
                  <a:srgbClr val="000000"/>
                </a:solidFill>
                <a:latin typeface="Calibri" charset="0"/>
                <a:ea typeface="MS PGothic" charset="0"/>
                <a:cs typeface="MS PGothic" charset="0"/>
              </a:rPr>
              <a:t>nucleus </a:t>
            </a:r>
            <a:r>
              <a:rPr lang="en-US" sz="1950" dirty="0">
                <a:solidFill>
                  <a:srgbClr val="000000"/>
                </a:solidFill>
                <a:latin typeface="Calibri" charset="0"/>
                <a:ea typeface="MS PGothic" charset="0"/>
                <a:cs typeface="MS PGothic" charset="0"/>
              </a:rPr>
              <a:t>(core) of the atom and carry a mass of 1 and charge of +1</a:t>
            </a:r>
          </a:p>
          <a:p>
            <a:pPr marL="342900" indent="-342900" eaLnBrk="1" hangingPunct="1">
              <a:spcAft>
                <a:spcPts val="450"/>
              </a:spcAft>
              <a:buFont typeface="Arial"/>
              <a:buChar char="•"/>
              <a:defRPr/>
            </a:pPr>
            <a:r>
              <a:rPr lang="en-US" sz="1950" b="1" dirty="0">
                <a:solidFill>
                  <a:srgbClr val="000000"/>
                </a:solidFill>
                <a:latin typeface="Calibri" charset="0"/>
                <a:ea typeface="MS PGothic" charset="0"/>
                <a:cs typeface="MS PGothic" charset="0"/>
              </a:rPr>
              <a:t>electrons </a:t>
            </a:r>
            <a:r>
              <a:rPr lang="en-US" sz="1950" dirty="0">
                <a:solidFill>
                  <a:srgbClr val="000000"/>
                </a:solidFill>
                <a:latin typeface="Calibri" charset="0"/>
                <a:ea typeface="MS PGothic" charset="0"/>
                <a:cs typeface="MS PGothic" charset="0"/>
              </a:rPr>
              <a:t>that orbit the nucleus of the atom and have a negligible mass and charge of -1</a:t>
            </a:r>
          </a:p>
          <a:p>
            <a:pPr marL="342900" indent="-342900" eaLnBrk="1" hangingPunct="1">
              <a:spcAft>
                <a:spcPts val="450"/>
              </a:spcAft>
              <a:buFont typeface="Arial"/>
              <a:buChar char="•"/>
              <a:defRPr/>
            </a:pPr>
            <a:r>
              <a:rPr lang="en-US" sz="1950" b="1" dirty="0">
                <a:solidFill>
                  <a:srgbClr val="000000"/>
                </a:solidFill>
                <a:latin typeface="Calibri" charset="0"/>
                <a:ea typeface="MS PGothic" charset="0"/>
                <a:cs typeface="MS PGothic" charset="0"/>
              </a:rPr>
              <a:t>neutrons </a:t>
            </a:r>
            <a:r>
              <a:rPr lang="en-US" sz="1950" dirty="0">
                <a:solidFill>
                  <a:srgbClr val="000000"/>
                </a:solidFill>
                <a:latin typeface="Calibri" charset="0"/>
                <a:ea typeface="MS PGothic" charset="0"/>
                <a:cs typeface="MS PGothic" charset="0"/>
              </a:rPr>
              <a:t>that, like protons, reside in the nucleus of the atom and have a mass of 1 and no charge</a:t>
            </a:r>
          </a:p>
          <a:p>
            <a:pPr marL="557213" lvl="1" indent="-214313" eaLnBrk="1" hangingPunct="1">
              <a:spcAft>
                <a:spcPts val="450"/>
              </a:spcAft>
              <a:buFont typeface="Arial" charset="0"/>
              <a:buChar char="–"/>
              <a:defRPr/>
            </a:pPr>
            <a:endParaRPr lang="en-US" sz="1650" b="1" dirty="0">
              <a:solidFill>
                <a:srgbClr val="000000"/>
              </a:solidFill>
              <a:latin typeface="Calibri" charset="0"/>
              <a:ea typeface="MS PGothic" charset="0"/>
              <a:cs typeface="MS PGothic" charset="0"/>
            </a:endParaRPr>
          </a:p>
          <a:p>
            <a:pPr marL="557213" lvl="1" indent="-214313" eaLnBrk="1" hangingPunct="1">
              <a:spcAft>
                <a:spcPts val="450"/>
              </a:spcAft>
              <a:buFont typeface="Arial" charset="0"/>
              <a:buChar char="–"/>
              <a:defRPr/>
            </a:pPr>
            <a:endParaRPr lang="en-US" sz="1650" b="1" dirty="0">
              <a:solidFill>
                <a:srgbClr val="000000"/>
              </a:solidFill>
              <a:latin typeface="Calibri" charset="0"/>
              <a:ea typeface="MS PGothic" charset="0"/>
              <a:cs typeface="MS PGothic" charset="0"/>
            </a:endParaRPr>
          </a:p>
        </p:txBody>
      </p:sp>
      <p:sp>
        <p:nvSpPr>
          <p:cNvPr id="5" name="Title 2"/>
          <p:cNvSpPr txBox="1">
            <a:spLocks/>
          </p:cNvSpPr>
          <p:nvPr/>
        </p:nvSpPr>
        <p:spPr bwMode="auto">
          <a:xfrm>
            <a:off x="445294"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Atoms</a:t>
            </a:r>
            <a:endParaRPr lang="en-US" sz="3000" b="1" dirty="0">
              <a:ea typeface="+mj-ea"/>
              <a:cs typeface="+mj-cs"/>
            </a:endParaRPr>
          </a:p>
        </p:txBody>
      </p:sp>
    </p:spTree>
    <p:extLst>
      <p:ext uri="{BB962C8B-B14F-4D97-AF65-F5344CB8AC3E}">
        <p14:creationId xmlns:p14="http://schemas.microsoft.com/office/powerpoint/2010/main" val="61546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
        <p:nvSpPr>
          <p:cNvPr id="3" name="Content Placeholder 2"/>
          <p:cNvSpPr txBox="1">
            <a:spLocks/>
          </p:cNvSpPr>
          <p:nvPr/>
        </p:nvSpPr>
        <p:spPr bwMode="auto">
          <a:xfrm>
            <a:off x="216694" y="2190750"/>
            <a:ext cx="8696325" cy="31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eaLnBrk="1" hangingPunct="1">
              <a:spcBef>
                <a:spcPct val="20000"/>
              </a:spcBef>
              <a:buFont typeface="Arial" panose="020B0604020202020204" pitchFamily="34" charset="0"/>
              <a:buChar char="•"/>
            </a:pPr>
            <a:endParaRPr lang="en-US" altLang="en-US"/>
          </a:p>
        </p:txBody>
      </p:sp>
      <p:sp>
        <p:nvSpPr>
          <p:cNvPr id="4" name="Content Placeholder 2"/>
          <p:cNvSpPr txBox="1">
            <a:spLocks/>
          </p:cNvSpPr>
          <p:nvPr/>
        </p:nvSpPr>
        <p:spPr bwMode="auto">
          <a:xfrm>
            <a:off x="741760" y="1889523"/>
            <a:ext cx="7945040" cy="3458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spcAft>
                <a:spcPts val="900"/>
              </a:spcAft>
              <a:buNone/>
              <a:defRPr/>
            </a:pPr>
            <a:r>
              <a:rPr lang="en-US" altLang="en-US" sz="1950" dirty="0">
                <a:solidFill>
                  <a:srgbClr val="000000"/>
                </a:solidFill>
              </a:rPr>
              <a:t>Each element contains a unique and different number of protons and neutrons. </a:t>
            </a:r>
            <a:r>
              <a:rPr lang="en-US" altLang="en-US" sz="1950" b="1" dirty="0">
                <a:solidFill>
                  <a:srgbClr val="000000"/>
                </a:solidFill>
              </a:rPr>
              <a:t>Isotopes</a:t>
            </a:r>
            <a:r>
              <a:rPr lang="en-US" altLang="en-US" sz="1950" dirty="0">
                <a:solidFill>
                  <a:srgbClr val="000000"/>
                </a:solidFill>
              </a:rPr>
              <a:t> are different forms of the same element with the same number of protons, but a different number of neutrons.</a:t>
            </a:r>
          </a:p>
          <a:p>
            <a:pPr marL="342900" indent="-342900" eaLnBrk="1" hangingPunct="1">
              <a:spcBef>
                <a:spcPct val="0"/>
              </a:spcBef>
              <a:spcAft>
                <a:spcPts val="900"/>
              </a:spcAft>
              <a:defRPr/>
            </a:pPr>
            <a:r>
              <a:rPr lang="en-US" altLang="en-US" sz="1950" dirty="0">
                <a:solidFill>
                  <a:srgbClr val="000000"/>
                </a:solidFill>
              </a:rPr>
              <a:t>The </a:t>
            </a:r>
            <a:r>
              <a:rPr lang="en-US" altLang="en-US" sz="1950" b="1" dirty="0">
                <a:solidFill>
                  <a:srgbClr val="000000"/>
                </a:solidFill>
              </a:rPr>
              <a:t>atomic number </a:t>
            </a:r>
            <a:r>
              <a:rPr lang="en-US" altLang="en-US" sz="1950" dirty="0">
                <a:solidFill>
                  <a:srgbClr val="000000"/>
                </a:solidFill>
              </a:rPr>
              <a:t>of an element is the count of protons that the element contains in the nucleus.</a:t>
            </a:r>
          </a:p>
          <a:p>
            <a:pPr marL="342900" indent="-342900" eaLnBrk="1" hangingPunct="1">
              <a:spcBef>
                <a:spcPct val="0"/>
              </a:spcBef>
              <a:spcAft>
                <a:spcPts val="900"/>
              </a:spcAft>
              <a:defRPr/>
            </a:pPr>
            <a:r>
              <a:rPr lang="en-US" altLang="en-US" sz="1950" dirty="0">
                <a:solidFill>
                  <a:srgbClr val="000000"/>
                </a:solidFill>
              </a:rPr>
              <a:t>The </a:t>
            </a:r>
            <a:r>
              <a:rPr lang="en-US" altLang="en-US" sz="1950" b="1" dirty="0">
                <a:solidFill>
                  <a:srgbClr val="000000"/>
                </a:solidFill>
              </a:rPr>
              <a:t>mass number </a:t>
            </a:r>
            <a:r>
              <a:rPr lang="en-US" altLang="en-US" sz="1950" dirty="0">
                <a:solidFill>
                  <a:srgbClr val="000000"/>
                </a:solidFill>
              </a:rPr>
              <a:t>is the number of protons and neutrons contained in the element.</a:t>
            </a:r>
          </a:p>
          <a:p>
            <a:pPr eaLnBrk="1" hangingPunct="1">
              <a:spcBef>
                <a:spcPct val="0"/>
              </a:spcBef>
              <a:spcAft>
                <a:spcPts val="900"/>
              </a:spcAft>
              <a:buNone/>
              <a:defRPr/>
            </a:pPr>
            <a:r>
              <a:rPr lang="en-US" altLang="en-US" sz="1950" dirty="0">
                <a:solidFill>
                  <a:srgbClr val="000000"/>
                </a:solidFill>
              </a:rPr>
              <a:t>All of the elements are arranged in the </a:t>
            </a:r>
            <a:r>
              <a:rPr lang="en-US" altLang="en-US" sz="1950" b="1" dirty="0">
                <a:solidFill>
                  <a:srgbClr val="000000"/>
                </a:solidFill>
              </a:rPr>
              <a:t>periodic table of elements</a:t>
            </a:r>
            <a:r>
              <a:rPr lang="en-US" altLang="en-US" sz="1950" dirty="0">
                <a:solidFill>
                  <a:srgbClr val="000000"/>
                </a:solidFill>
              </a:rPr>
              <a:t>,</a:t>
            </a:r>
            <a:r>
              <a:rPr lang="en-US" altLang="en-US" sz="1950" b="1" dirty="0">
                <a:solidFill>
                  <a:srgbClr val="000000"/>
                </a:solidFill>
              </a:rPr>
              <a:t> </a:t>
            </a:r>
            <a:r>
              <a:rPr lang="en-US" altLang="en-US" sz="1950" dirty="0">
                <a:solidFill>
                  <a:srgbClr val="000000"/>
                </a:solidFill>
              </a:rPr>
              <a:t>which includes the atomic number and mass number of each element.</a:t>
            </a:r>
            <a:endParaRPr lang="en-US" altLang="en-US" sz="1950" b="1" dirty="0">
              <a:solidFill>
                <a:srgbClr val="000000"/>
              </a:solidFill>
            </a:endParaRPr>
          </a:p>
        </p:txBody>
      </p:sp>
      <p:sp>
        <p:nvSpPr>
          <p:cNvPr id="5" name="Title 2"/>
          <p:cNvSpPr txBox="1">
            <a:spLocks/>
          </p:cNvSpPr>
          <p:nvPr/>
        </p:nvSpPr>
        <p:spPr bwMode="auto">
          <a:xfrm>
            <a:off x="461963"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Atomic number and mass number</a:t>
            </a:r>
            <a:endParaRPr lang="en-US" sz="3000" b="1" dirty="0">
              <a:ea typeface="+mj-ea"/>
              <a:cs typeface="+mj-cs"/>
            </a:endParaRPr>
          </a:p>
        </p:txBody>
      </p:sp>
    </p:spTree>
    <p:extLst>
      <p:ext uri="{BB962C8B-B14F-4D97-AF65-F5344CB8AC3E}">
        <p14:creationId xmlns:p14="http://schemas.microsoft.com/office/powerpoint/2010/main" val="316030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8</a:t>
            </a:fld>
            <a:endParaRPr/>
          </a:p>
        </p:txBody>
      </p:sp>
      <p:sp>
        <p:nvSpPr>
          <p:cNvPr id="3" name="Content Placeholder 2"/>
          <p:cNvSpPr txBox="1">
            <a:spLocks/>
          </p:cNvSpPr>
          <p:nvPr/>
        </p:nvSpPr>
        <p:spPr bwMode="auto">
          <a:xfrm>
            <a:off x="659606" y="1897857"/>
            <a:ext cx="7687866" cy="3312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spcAft>
                <a:spcPts val="900"/>
              </a:spcAft>
              <a:defRPr/>
            </a:pPr>
            <a:r>
              <a:rPr lang="en-US" altLang="en-US" sz="1950" dirty="0"/>
              <a:t>The interactions between elements depend on the number of electrons and their arrangement in the outermost region of the atom.</a:t>
            </a:r>
            <a:endParaRPr lang="en-US" altLang="en-US" sz="1950" b="1" dirty="0">
              <a:solidFill>
                <a:srgbClr val="000000"/>
              </a:solidFill>
            </a:endParaRPr>
          </a:p>
          <a:p>
            <a:pPr eaLnBrk="1" hangingPunct="1">
              <a:spcBef>
                <a:spcPct val="0"/>
              </a:spcBef>
              <a:spcAft>
                <a:spcPts val="900"/>
              </a:spcAft>
              <a:defRPr/>
            </a:pPr>
            <a:r>
              <a:rPr lang="en-US" altLang="en-US" sz="1950" b="1" dirty="0">
                <a:solidFill>
                  <a:srgbClr val="000000"/>
                </a:solidFill>
              </a:rPr>
              <a:t>Chemical bonds </a:t>
            </a:r>
            <a:r>
              <a:rPr lang="en-US" altLang="en-US" sz="1950" dirty="0">
                <a:solidFill>
                  <a:srgbClr val="000000"/>
                </a:solidFill>
              </a:rPr>
              <a:t>occur when atoms share electrons in the outer shells to achieve greater stability.</a:t>
            </a:r>
          </a:p>
          <a:p>
            <a:pPr eaLnBrk="1" hangingPunct="1">
              <a:spcBef>
                <a:spcPct val="0"/>
              </a:spcBef>
              <a:spcAft>
                <a:spcPts val="900"/>
              </a:spcAft>
              <a:defRPr/>
            </a:pPr>
            <a:r>
              <a:rPr lang="en-US" altLang="en-US" sz="1950" dirty="0">
                <a:solidFill>
                  <a:srgbClr val="000000"/>
                </a:solidFill>
              </a:rPr>
              <a:t>Atoms that do not contain equal numbers of protons and electrons are called </a:t>
            </a:r>
            <a:r>
              <a:rPr lang="en-US" altLang="en-US" sz="1950" b="1" dirty="0">
                <a:solidFill>
                  <a:srgbClr val="000000"/>
                </a:solidFill>
              </a:rPr>
              <a:t>ions. </a:t>
            </a:r>
            <a:r>
              <a:rPr lang="en-US" altLang="en-US" sz="1950" dirty="0">
                <a:solidFill>
                  <a:srgbClr val="000000"/>
                </a:solidFill>
              </a:rPr>
              <a:t>Positively charged ions are called </a:t>
            </a:r>
            <a:r>
              <a:rPr lang="en-US" altLang="en-US" sz="1950" b="1" dirty="0" err="1">
                <a:solidFill>
                  <a:srgbClr val="000000"/>
                </a:solidFill>
              </a:rPr>
              <a:t>cations</a:t>
            </a:r>
            <a:r>
              <a:rPr lang="en-US" altLang="en-US" sz="1950" dirty="0">
                <a:solidFill>
                  <a:srgbClr val="000000"/>
                </a:solidFill>
              </a:rPr>
              <a:t> and negatively charged ions are called </a:t>
            </a:r>
            <a:r>
              <a:rPr lang="en-US" altLang="en-US" sz="1950" b="1" dirty="0">
                <a:solidFill>
                  <a:srgbClr val="000000"/>
                </a:solidFill>
              </a:rPr>
              <a:t>anions</a:t>
            </a:r>
            <a:r>
              <a:rPr lang="en-US" altLang="en-US" sz="1950" dirty="0">
                <a:solidFill>
                  <a:srgbClr val="000000"/>
                </a:solidFill>
              </a:rPr>
              <a:t>.</a:t>
            </a:r>
          </a:p>
          <a:p>
            <a:pPr eaLnBrk="1" hangingPunct="1">
              <a:spcBef>
                <a:spcPct val="0"/>
              </a:spcBef>
              <a:spcAft>
                <a:spcPts val="900"/>
              </a:spcAft>
              <a:defRPr/>
            </a:pPr>
            <a:r>
              <a:rPr lang="en-US" altLang="en-US" sz="1950" b="1" dirty="0">
                <a:solidFill>
                  <a:srgbClr val="000000"/>
                </a:solidFill>
              </a:rPr>
              <a:t>Electron transfer </a:t>
            </a:r>
            <a:r>
              <a:rPr lang="en-US" altLang="en-US" sz="1950" dirty="0">
                <a:solidFill>
                  <a:srgbClr val="000000"/>
                </a:solidFill>
              </a:rPr>
              <a:t>occurs when an electron moves from one element to another.</a:t>
            </a:r>
            <a:endParaRPr lang="en-US" altLang="en-US" sz="1950" b="1" dirty="0">
              <a:solidFill>
                <a:srgbClr val="000000"/>
              </a:solidFill>
            </a:endParaRPr>
          </a:p>
          <a:p>
            <a:pPr marL="0" indent="0" eaLnBrk="1" hangingPunct="1">
              <a:spcBef>
                <a:spcPct val="0"/>
              </a:spcBef>
              <a:spcAft>
                <a:spcPts val="900"/>
              </a:spcAft>
              <a:buNone/>
              <a:defRPr/>
            </a:pPr>
            <a:r>
              <a:rPr lang="en-US" altLang="en-US" sz="1950" b="1" dirty="0">
                <a:solidFill>
                  <a:srgbClr val="000000"/>
                </a:solidFill>
              </a:rPr>
              <a:t>	</a:t>
            </a:r>
            <a:endParaRPr lang="en-US" altLang="en-US" sz="1650" b="1" dirty="0">
              <a:solidFill>
                <a:srgbClr val="000000"/>
              </a:solidFill>
            </a:endParaRPr>
          </a:p>
          <a:p>
            <a:pPr marL="0" indent="0" eaLnBrk="1" hangingPunct="1">
              <a:spcBef>
                <a:spcPct val="0"/>
              </a:spcBef>
              <a:spcAft>
                <a:spcPts val="900"/>
              </a:spcAft>
              <a:buNone/>
              <a:defRPr/>
            </a:pPr>
            <a:r>
              <a:rPr lang="en-US" altLang="en-US" sz="1950" b="1" dirty="0">
                <a:solidFill>
                  <a:srgbClr val="000000"/>
                </a:solidFill>
              </a:rPr>
              <a:t>	</a:t>
            </a:r>
          </a:p>
        </p:txBody>
      </p:sp>
      <p:sp>
        <p:nvSpPr>
          <p:cNvPr id="4" name="Title 2"/>
          <p:cNvSpPr txBox="1">
            <a:spLocks/>
          </p:cNvSpPr>
          <p:nvPr/>
        </p:nvSpPr>
        <p:spPr bwMode="auto">
          <a:xfrm>
            <a:off x="457200"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Chemical bonds</a:t>
            </a:r>
            <a:endParaRPr lang="en-US" sz="3000" b="1" dirty="0">
              <a:ea typeface="+mj-ea"/>
              <a:cs typeface="+mj-cs"/>
            </a:endParaRPr>
          </a:p>
        </p:txBody>
      </p:sp>
    </p:spTree>
    <p:extLst>
      <p:ext uri="{BB962C8B-B14F-4D97-AF65-F5344CB8AC3E}">
        <p14:creationId xmlns:p14="http://schemas.microsoft.com/office/powerpoint/2010/main" val="3255362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a:spLocks noGrp="1"/>
          </p:cNvSpPr>
          <p:nvPr>
            <p:ph type="sldNum" idx="12"/>
          </p:nvPr>
        </p:nvSpPr>
        <p:spPr>
          <a:xfrm>
            <a:off x="6930825" y="6206977"/>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
        <p:nvSpPr>
          <p:cNvPr id="3" name="Content Placeholder 2"/>
          <p:cNvSpPr>
            <a:spLocks noGrp="1"/>
          </p:cNvSpPr>
          <p:nvPr/>
        </p:nvSpPr>
        <p:spPr bwMode="auto">
          <a:xfrm>
            <a:off x="713185" y="1896666"/>
            <a:ext cx="7977188" cy="35421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indent="0" eaLnBrk="1" hangingPunct="1">
              <a:spcBef>
                <a:spcPct val="0"/>
              </a:spcBef>
              <a:spcAft>
                <a:spcPts val="450"/>
              </a:spcAft>
              <a:buNone/>
              <a:defRPr/>
            </a:pPr>
            <a:r>
              <a:rPr lang="en-US" altLang="en-US" sz="1950" dirty="0">
                <a:solidFill>
                  <a:srgbClr val="000000"/>
                </a:solidFill>
              </a:rPr>
              <a:t>Both ionic and covalent bonds are strong interactions that require energy to break apart.</a:t>
            </a:r>
          </a:p>
          <a:p>
            <a:pPr marL="0" indent="0" eaLnBrk="1" hangingPunct="1">
              <a:spcBef>
                <a:spcPct val="0"/>
              </a:spcBef>
              <a:spcAft>
                <a:spcPts val="450"/>
              </a:spcAft>
              <a:buNone/>
              <a:defRPr/>
            </a:pPr>
            <a:r>
              <a:rPr lang="en-US" altLang="en-US" sz="1950" b="1" dirty="0">
                <a:solidFill>
                  <a:srgbClr val="000000"/>
                </a:solidFill>
              </a:rPr>
              <a:t>Ionic bonds </a:t>
            </a:r>
            <a:r>
              <a:rPr lang="en-US" altLang="en-US" sz="1950" dirty="0">
                <a:solidFill>
                  <a:srgbClr val="000000"/>
                </a:solidFill>
              </a:rPr>
              <a:t>are formed when a positively charged ion and a negatively charged ion share an electron and are attracted by the opposite charge.</a:t>
            </a:r>
          </a:p>
          <a:p>
            <a:pPr marL="0" indent="0" eaLnBrk="1" hangingPunct="1">
              <a:spcBef>
                <a:spcPct val="0"/>
              </a:spcBef>
              <a:spcAft>
                <a:spcPts val="450"/>
              </a:spcAft>
              <a:buNone/>
              <a:defRPr/>
            </a:pPr>
            <a:r>
              <a:rPr lang="en-US" altLang="en-US" sz="1950" b="1" dirty="0">
                <a:solidFill>
                  <a:srgbClr val="000000"/>
                </a:solidFill>
              </a:rPr>
              <a:t>Covalent bonds </a:t>
            </a:r>
            <a:r>
              <a:rPr lang="en-US" altLang="en-US" sz="1950" dirty="0">
                <a:solidFill>
                  <a:srgbClr val="000000"/>
                </a:solidFill>
              </a:rPr>
              <a:t>are the strongest and most common bond in living organisms. They are similar to ionic bonds, except they dissociate in water.</a:t>
            </a:r>
          </a:p>
          <a:p>
            <a:pPr marL="385763" eaLnBrk="1" hangingPunct="1">
              <a:spcBef>
                <a:spcPct val="0"/>
              </a:spcBef>
              <a:spcAft>
                <a:spcPts val="450"/>
              </a:spcAft>
              <a:defRPr/>
            </a:pPr>
            <a:r>
              <a:rPr lang="en-US" altLang="en-US" sz="1950" b="1" dirty="0">
                <a:solidFill>
                  <a:srgbClr val="000000"/>
                </a:solidFill>
              </a:rPr>
              <a:t>Nonpolar covalent bonds </a:t>
            </a:r>
            <a:r>
              <a:rPr lang="en-US" altLang="en-US" sz="1950" dirty="0">
                <a:solidFill>
                  <a:srgbClr val="000000"/>
                </a:solidFill>
              </a:rPr>
              <a:t>form between two atoms of the same element or between different atoms that share electrons equally.</a:t>
            </a:r>
          </a:p>
          <a:p>
            <a:pPr marL="385763" eaLnBrk="1" hangingPunct="1">
              <a:spcBef>
                <a:spcPct val="0"/>
              </a:spcBef>
              <a:spcAft>
                <a:spcPts val="450"/>
              </a:spcAft>
              <a:defRPr/>
            </a:pPr>
            <a:r>
              <a:rPr lang="en-US" altLang="en-US" sz="1950" dirty="0">
                <a:solidFill>
                  <a:srgbClr val="000000"/>
                </a:solidFill>
              </a:rPr>
              <a:t>In </a:t>
            </a:r>
            <a:r>
              <a:rPr lang="en-US" altLang="en-US" sz="1950" b="1" dirty="0">
                <a:solidFill>
                  <a:srgbClr val="000000"/>
                </a:solidFill>
              </a:rPr>
              <a:t>polar covalent bonds</a:t>
            </a:r>
            <a:r>
              <a:rPr lang="en-US" altLang="en-US" sz="1950" dirty="0">
                <a:solidFill>
                  <a:srgbClr val="000000"/>
                </a:solidFill>
              </a:rPr>
              <a:t>, the shared electrons spend more time closer to one nucleus.</a:t>
            </a:r>
          </a:p>
          <a:p>
            <a:pPr marL="0" indent="0" eaLnBrk="1" hangingPunct="1">
              <a:spcBef>
                <a:spcPct val="0"/>
              </a:spcBef>
              <a:spcAft>
                <a:spcPts val="900"/>
              </a:spcAft>
              <a:buNone/>
              <a:defRPr/>
            </a:pPr>
            <a:endParaRPr lang="en-US" altLang="en-US" sz="1650" b="1" dirty="0">
              <a:solidFill>
                <a:srgbClr val="000000"/>
              </a:solidFill>
            </a:endParaRPr>
          </a:p>
          <a:p>
            <a:pPr marL="0" indent="0" eaLnBrk="1" hangingPunct="1">
              <a:spcBef>
                <a:spcPct val="0"/>
              </a:spcBef>
              <a:spcAft>
                <a:spcPts val="900"/>
              </a:spcAft>
              <a:buNone/>
              <a:defRPr/>
            </a:pPr>
            <a:r>
              <a:rPr lang="en-US" altLang="en-US" sz="1950" dirty="0">
                <a:solidFill>
                  <a:srgbClr val="000000"/>
                </a:solidFill>
              </a:rPr>
              <a:t>	</a:t>
            </a:r>
          </a:p>
        </p:txBody>
      </p:sp>
      <p:sp>
        <p:nvSpPr>
          <p:cNvPr id="4" name="Title 2"/>
          <p:cNvSpPr txBox="1">
            <a:spLocks/>
          </p:cNvSpPr>
          <p:nvPr/>
        </p:nvSpPr>
        <p:spPr bwMode="auto">
          <a:xfrm>
            <a:off x="448866" y="927497"/>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MS PGothic"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a:lstStyle>
          <a:p>
            <a:pPr eaLnBrk="1" fontAlgn="auto" hangingPunct="1">
              <a:spcAft>
                <a:spcPts val="0"/>
              </a:spcAft>
              <a:defRPr/>
            </a:pPr>
            <a:r>
              <a:rPr lang="en-US" sz="3000" b="1" smtClean="0">
                <a:solidFill>
                  <a:srgbClr val="000000"/>
                </a:solidFill>
                <a:ea typeface="+mn-ea"/>
                <a:cs typeface="+mn-cs"/>
              </a:rPr>
              <a:t>Bonds: ionic and covalent</a:t>
            </a:r>
            <a:endParaRPr lang="en-US" sz="3000" b="1" dirty="0">
              <a:ea typeface="+mj-ea"/>
              <a:cs typeface="+mj-cs"/>
            </a:endParaRPr>
          </a:p>
        </p:txBody>
      </p:sp>
    </p:spTree>
    <p:extLst>
      <p:ext uri="{BB962C8B-B14F-4D97-AF65-F5344CB8AC3E}">
        <p14:creationId xmlns:p14="http://schemas.microsoft.com/office/powerpoint/2010/main" val="396578453"/>
      </p:ext>
    </p:extLst>
  </p:cSld>
  <p:clrMapOvr>
    <a:masterClrMapping/>
  </p:clrMapOvr>
</p:sld>
</file>

<file path=ppt/theme/theme1.xml><?xml version="1.0" encoding="utf-8"?>
<a:theme xmlns:a="http://schemas.openxmlformats.org/drawingml/2006/main" name="MAMGOV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1732</TotalTime>
  <Words>1689</Words>
  <Application>Microsoft Office PowerPoint</Application>
  <PresentationFormat>On-screen Show (4:3)</PresentationFormat>
  <Paragraphs>145</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ＭＳ Ｐゴシック</vt:lpstr>
      <vt:lpstr>ＭＳ Ｐゴシック</vt:lpstr>
      <vt:lpstr>Arial</vt:lpstr>
      <vt:lpstr>Calibri</vt:lpstr>
      <vt:lpstr>Quicksand</vt:lpstr>
      <vt:lpstr>MAMGOV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Government</dc:title>
  <dc:creator>Sidney Riddle</dc:creator>
  <cp:lastModifiedBy>Jennifer B Sheets</cp:lastModifiedBy>
  <cp:revision>116</cp:revision>
  <dcterms:modified xsi:type="dcterms:W3CDTF">2019-09-20T17:16:18Z</dcterms:modified>
</cp:coreProperties>
</file>