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1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8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5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F7EF-3E49-4E31-BEDF-ACFC24D725C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0977-CA3F-404A-B857-96FBEF16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D94CA8-D462-4286-A995-68E454B17C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4572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Types of Burns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709738" y="781050"/>
            <a:ext cx="8915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600" b="1" u="sng">
                <a:solidFill>
                  <a:srgbClr val="FF0000"/>
                </a:solidFill>
              </a:rPr>
              <a:t>First degree burn</a:t>
            </a:r>
            <a:r>
              <a:rPr lang="en-US" altLang="en-US" sz="2600" b="1">
                <a:solidFill>
                  <a:srgbClr val="FF0000"/>
                </a:solidFill>
              </a:rPr>
              <a:t>:</a:t>
            </a:r>
            <a:r>
              <a:rPr lang="en-US" altLang="en-US" sz="2600" b="1"/>
              <a:t> superficial, partial-thickness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only epidermis affected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ex. minor sunburn; peeling due to “protective” apoptosis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760538" y="2127250"/>
            <a:ext cx="8305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600" b="1">
                <a:solidFill>
                  <a:schemeClr val="accent2"/>
                </a:solidFill>
              </a:rPr>
              <a:t> </a:t>
            </a:r>
            <a:r>
              <a:rPr lang="en-US" altLang="en-US" sz="2600" b="1" u="sng">
                <a:solidFill>
                  <a:srgbClr val="FF0000"/>
                </a:solidFill>
              </a:rPr>
              <a:t>Second degree burn:</a:t>
            </a:r>
            <a:r>
              <a:rPr lang="en-US" altLang="en-US" sz="2600" b="1"/>
              <a:t> deep, partial-thickness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destroys epidermis, some dermis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blisters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1679575" y="3352800"/>
            <a:ext cx="8763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 b="1">
                <a:solidFill>
                  <a:srgbClr val="FF0000"/>
                </a:solidFill>
              </a:rPr>
              <a:t> </a:t>
            </a:r>
            <a:r>
              <a:rPr lang="en-US" altLang="en-US" sz="2600" b="1" u="sng">
                <a:solidFill>
                  <a:srgbClr val="FF0000"/>
                </a:solidFill>
              </a:rPr>
              <a:t>Third degree burn:</a:t>
            </a:r>
            <a:r>
              <a:rPr lang="en-US" altLang="en-US" sz="2600" b="1"/>
              <a:t> full-thickness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destroys epidermis, dermis and accessory structures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skin transplant may be needed: </a:t>
            </a:r>
            <a:r>
              <a:rPr lang="en-US" altLang="en-US" sz="2600" b="1" u="sng"/>
              <a:t>autograft</a:t>
            </a:r>
            <a:r>
              <a:rPr lang="en-US" altLang="en-US" sz="2600" b="1"/>
              <a:t>, </a:t>
            </a:r>
            <a:r>
              <a:rPr lang="en-US" altLang="en-US" sz="2600" b="1" u="sng"/>
              <a:t>allograft</a:t>
            </a:r>
            <a:endParaRPr lang="en-US" altLang="en-US" sz="2600" b="1"/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 b="1"/>
              <a:t>various skin substitutes for temporary cover; epithelial cells can be engineered (cloned) and grown in a lab</a:t>
            </a:r>
          </a:p>
        </p:txBody>
      </p:sp>
    </p:spTree>
    <p:extLst>
      <p:ext uri="{BB962C8B-B14F-4D97-AF65-F5344CB8AC3E}">
        <p14:creationId xmlns:p14="http://schemas.microsoft.com/office/powerpoint/2010/main" val="281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50E28D3-3F18-4AFE-A4AE-796AEB14949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0"/>
            <a:ext cx="5105400" cy="6858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/>
              <a:t>Skin Cancer</a:t>
            </a:r>
          </a:p>
        </p:txBody>
      </p:sp>
      <p:sp>
        <p:nvSpPr>
          <p:cNvPr id="29700" name="Text Box 23"/>
          <p:cNvSpPr txBox="1">
            <a:spLocks noChangeArrowheads="1"/>
          </p:cNvSpPr>
          <p:nvPr/>
        </p:nvSpPr>
        <p:spPr bwMode="auto">
          <a:xfrm>
            <a:off x="1676400" y="684214"/>
            <a:ext cx="86868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600"/>
              <a:t>UV radiation activates a response in skin cells that can include more melanin production, redness, and cancer</a:t>
            </a:r>
            <a:r>
              <a:rPr lang="en-US" altLang="en-US" sz="3000"/>
              <a:t>.</a:t>
            </a:r>
          </a:p>
        </p:txBody>
      </p:sp>
      <p:sp>
        <p:nvSpPr>
          <p:cNvPr id="29701" name="Text Box 25"/>
          <p:cNvSpPr txBox="1">
            <a:spLocks noChangeArrowheads="1"/>
          </p:cNvSpPr>
          <p:nvPr/>
        </p:nvSpPr>
        <p:spPr bwMode="auto">
          <a:xfrm>
            <a:off x="1676400" y="1565276"/>
            <a:ext cx="8991600" cy="20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600"/>
              <a:t>Skin cancer originates from epidermal cells, of the types of skin cancer the one that forms from melanocytes, called melanoma, is the most deadly form.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600"/>
              <a:t>Cancer can erode the basement membrane and invade the neighboring dermis/enter bloodstream</a:t>
            </a:r>
          </a:p>
        </p:txBody>
      </p:sp>
      <p:sp>
        <p:nvSpPr>
          <p:cNvPr id="29702" name="Text Box 26"/>
          <p:cNvSpPr txBox="1">
            <a:spLocks noChangeArrowheads="1"/>
          </p:cNvSpPr>
          <p:nvPr/>
        </p:nvSpPr>
        <p:spPr bwMode="auto">
          <a:xfrm>
            <a:off x="1674813" y="3722689"/>
            <a:ext cx="86106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600"/>
              <a:t>Like all cancers, skin cancer occurs when the skin cell’s </a:t>
            </a:r>
            <a:r>
              <a:rPr lang="en-US" altLang="en-US" sz="2600" u="sng"/>
              <a:t>DNA is </a:t>
            </a:r>
            <a:r>
              <a:rPr lang="en-US" altLang="en-US" sz="2600" i="1" u="sng"/>
              <a:t>specifically</a:t>
            </a:r>
            <a:r>
              <a:rPr lang="en-US" altLang="en-US" sz="2600" u="sng"/>
              <a:t> damaged</a:t>
            </a:r>
            <a:r>
              <a:rPr lang="en-US" altLang="en-US" sz="2600"/>
              <a:t>: cells can no longer control cell division or perform </a:t>
            </a:r>
            <a:r>
              <a:rPr lang="en-US" altLang="en-US" sz="2600" u="sng"/>
              <a:t>apoptosis</a:t>
            </a:r>
          </a:p>
        </p:txBody>
      </p:sp>
      <p:pic>
        <p:nvPicPr>
          <p:cNvPr id="29703" name="Picture 27" descr="MM90028400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86238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7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B87B712-FC78-45D6-B80E-8DB3C372F43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7988" y="0"/>
            <a:ext cx="8534400" cy="685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sz="3600" b="1"/>
              <a:t>Major Cancer Classification by Tissue</a:t>
            </a:r>
          </a:p>
        </p:txBody>
      </p:sp>
      <p:sp>
        <p:nvSpPr>
          <p:cNvPr id="30724" name="Text Box 23"/>
          <p:cNvSpPr txBox="1">
            <a:spLocks noChangeArrowheads="1"/>
          </p:cNvSpPr>
          <p:nvPr/>
        </p:nvSpPr>
        <p:spPr bwMode="auto">
          <a:xfrm>
            <a:off x="1677988" y="677864"/>
            <a:ext cx="86868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Carcinoma</a:t>
            </a:r>
            <a:r>
              <a:rPr lang="en-US" altLang="en-US" sz="2600"/>
              <a:t>: epithelial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600" i="1"/>
              <a:t>Melanoma</a:t>
            </a:r>
            <a:r>
              <a:rPr lang="en-US" altLang="en-US" sz="2600"/>
              <a:t>: melanocytes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Sarcoma</a:t>
            </a:r>
            <a:r>
              <a:rPr lang="en-US" altLang="en-US" sz="2600"/>
              <a:t>: “soft tissues” (connective tissues, muscle)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Lymphoma/Leukemia</a:t>
            </a:r>
            <a:r>
              <a:rPr lang="en-US" altLang="en-US" sz="2600"/>
              <a:t>: Blood-forming cells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Germ cell tumor</a:t>
            </a:r>
            <a:r>
              <a:rPr lang="en-US" altLang="en-US" sz="2600"/>
              <a:t>: from pluripotent cells; ovaries and testes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Blastoma</a:t>
            </a:r>
            <a:r>
              <a:rPr lang="en-US" altLang="en-US" sz="2600"/>
              <a:t>: embryonic tissue; children; immature/developing cells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600" u="sng"/>
              <a:t>Brain/Spinal cord cancers</a:t>
            </a:r>
          </a:p>
        </p:txBody>
      </p:sp>
    </p:spTree>
    <p:extLst>
      <p:ext uri="{BB962C8B-B14F-4D97-AF65-F5344CB8AC3E}">
        <p14:creationId xmlns:p14="http://schemas.microsoft.com/office/powerpoint/2010/main" val="14389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B83268-8A28-401E-94FB-A8AACCCA305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176"/>
            <a:ext cx="7772400" cy="454025"/>
          </a:xfrm>
          <a:solidFill>
            <a:srgbClr val="6699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/>
              <a:t>6.6: Lifespan Changes</a:t>
            </a:r>
          </a:p>
        </p:txBody>
      </p:sp>
      <p:sp>
        <p:nvSpPr>
          <p:cNvPr id="31748" name="Text Box 13"/>
          <p:cNvSpPr txBox="1">
            <a:spLocks noChangeArrowheads="1"/>
          </p:cNvSpPr>
          <p:nvPr/>
        </p:nvSpPr>
        <p:spPr bwMode="auto">
          <a:xfrm>
            <a:off x="1676400" y="457200"/>
            <a:ext cx="4267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3000" b="1"/>
              <a:t> </a:t>
            </a:r>
            <a:r>
              <a:rPr lang="en-US" altLang="en-US" b="1"/>
              <a:t>Skin becomes scaly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Age spots appear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Epidermis and dermis thins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Loss of subcutaneous fat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Wrinkling and sagging skin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Sebaceous glands secrete less oil</a:t>
            </a:r>
          </a:p>
        </p:txBody>
      </p:sp>
      <p:sp>
        <p:nvSpPr>
          <p:cNvPr id="31749" name="Text Box 14"/>
          <p:cNvSpPr txBox="1">
            <a:spLocks noChangeArrowheads="1"/>
          </p:cNvSpPr>
          <p:nvPr/>
        </p:nvSpPr>
        <p:spPr bwMode="auto">
          <a:xfrm>
            <a:off x="5703888" y="457201"/>
            <a:ext cx="45720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3000" b="1"/>
              <a:t> </a:t>
            </a:r>
            <a:r>
              <a:rPr lang="en-US" altLang="en-US" b="1"/>
              <a:t>Melanin production slows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Hair thins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Number of hair follicles decreases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Sensory receptors decline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Body temperature harder to control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b="1"/>
              <a:t> Diminished ability to activate Vitamin D</a:t>
            </a:r>
          </a:p>
        </p:txBody>
      </p:sp>
    </p:spTree>
    <p:extLst>
      <p:ext uri="{BB962C8B-B14F-4D97-AF65-F5344CB8AC3E}">
        <p14:creationId xmlns:p14="http://schemas.microsoft.com/office/powerpoint/2010/main" val="32259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Types of Burns</vt:lpstr>
      <vt:lpstr>Skin Cancer</vt:lpstr>
      <vt:lpstr>Major Cancer Classification by Tissue</vt:lpstr>
      <vt:lpstr>6.6: Lifespan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Burns</dc:title>
  <dc:creator>Jennifer B Sheets</dc:creator>
  <cp:lastModifiedBy>Jennifer B Sheets</cp:lastModifiedBy>
  <cp:revision>1</cp:revision>
  <dcterms:created xsi:type="dcterms:W3CDTF">2019-11-12T14:48:04Z</dcterms:created>
  <dcterms:modified xsi:type="dcterms:W3CDTF">2019-11-12T14:48:35Z</dcterms:modified>
</cp:coreProperties>
</file>